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9"/>
  </p:notesMasterIdLst>
  <p:handoutMasterIdLst>
    <p:handoutMasterId r:id="rId10"/>
  </p:handoutMasterIdLst>
  <p:sldIdLst>
    <p:sldId id="310" r:id="rId2"/>
    <p:sldId id="377" r:id="rId3"/>
    <p:sldId id="367" r:id="rId4"/>
    <p:sldId id="375" r:id="rId5"/>
    <p:sldId id="378" r:id="rId6"/>
    <p:sldId id="379" r:id="rId7"/>
    <p:sldId id="359" r:id="rId8"/>
  </p:sldIdLst>
  <p:sldSz cx="9144000" cy="6858000" type="screen4x3"/>
  <p:notesSz cx="6797675" cy="9928225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FB6DE7"/>
    <a:srgbClr val="F9E7F5"/>
    <a:srgbClr val="F1C5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Svetlý štýl 3 - zvýraznenie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9258" autoAdjust="0"/>
    <p:restoredTop sz="93651" autoAdjust="0"/>
  </p:normalViewPr>
  <p:slideViewPr>
    <p:cSldViewPr>
      <p:cViewPr varScale="1">
        <p:scale>
          <a:sx n="69" d="100"/>
          <a:sy n="69" d="100"/>
        </p:scale>
        <p:origin x="-1182" y="-96"/>
      </p:cViewPr>
      <p:guideLst>
        <p:guide orient="horz" pos="2160"/>
        <p:guide pos="2880"/>
      </p:guideLst>
    </p:cSldViewPr>
  </p:slideViewPr>
  <p:notesTextViewPr>
    <p:cViewPr>
      <p:scale>
        <a:sx n="125" d="100"/>
        <a:sy n="12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A70788A-EE3D-47BE-9800-717071B7CF83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sk-SK"/>
        </a:p>
      </dgm:t>
    </dgm:pt>
    <dgm:pt modelId="{C9C7FA4C-D0AF-49C2-AEEE-CD94E58E892D}">
      <dgm:prSet custT="1"/>
      <dgm:spPr/>
      <dgm:t>
        <a:bodyPr/>
        <a:lstStyle/>
        <a:p>
          <a:pPr marL="357188" indent="0" algn="l" rtl="0"/>
          <a:r>
            <a:rPr lang="en-GB" sz="1800" b="0" dirty="0">
              <a:latin typeface="Gill Sans MT"/>
            </a:rPr>
            <a:t>To promote participation of Danube countries in EU R&amp;I Programmes, in particular in Horizon Europe </a:t>
          </a:r>
          <a:endParaRPr lang="sk-SK" sz="1800" b="1" dirty="0">
            <a:latin typeface="Gill Sans MT"/>
          </a:endParaRPr>
        </a:p>
      </dgm:t>
    </dgm:pt>
    <dgm:pt modelId="{D95721BB-BCBF-4C14-A2A2-70646C371560}" type="parTrans" cxnId="{0B0D5BA3-4B36-42F0-B3C6-CB3794CC53DD}">
      <dgm:prSet/>
      <dgm:spPr/>
      <dgm:t>
        <a:bodyPr/>
        <a:lstStyle/>
        <a:p>
          <a:endParaRPr lang="sk-SK"/>
        </a:p>
      </dgm:t>
    </dgm:pt>
    <dgm:pt modelId="{C0F29733-0506-4216-8469-F065553F4871}" type="sibTrans" cxnId="{0B0D5BA3-4B36-42F0-B3C6-CB3794CC53DD}">
      <dgm:prSet/>
      <dgm:spPr/>
      <dgm:t>
        <a:bodyPr/>
        <a:lstStyle/>
        <a:p>
          <a:endParaRPr lang="sk-SK"/>
        </a:p>
      </dgm:t>
    </dgm:pt>
    <dgm:pt modelId="{84840C61-F85C-4808-BC85-FEDD44FC6242}">
      <dgm:prSet custT="1"/>
      <dgm:spPr/>
      <dgm:t>
        <a:bodyPr/>
        <a:lstStyle/>
        <a:p>
          <a:pPr marL="357188" indent="0" algn="l"/>
          <a:r>
            <a:rPr lang="en-GB" sz="1800" b="0" dirty="0">
              <a:latin typeface="Gill Sans MT"/>
            </a:rPr>
            <a:t>To strengthen cooperation among universities, research organisations and SMEs in the Danube Region</a:t>
          </a:r>
          <a:endParaRPr lang="sk-SK" sz="1800" b="0" dirty="0">
            <a:latin typeface="Gill Sans MT"/>
          </a:endParaRPr>
        </a:p>
      </dgm:t>
    </dgm:pt>
    <dgm:pt modelId="{1E0742F2-19EE-4ABC-991C-283AC056C003}" type="parTrans" cxnId="{3FB6A5F5-2BA3-4320-8AD5-291C3215EF26}">
      <dgm:prSet/>
      <dgm:spPr/>
      <dgm:t>
        <a:bodyPr/>
        <a:lstStyle/>
        <a:p>
          <a:endParaRPr lang="sk-SK"/>
        </a:p>
      </dgm:t>
    </dgm:pt>
    <dgm:pt modelId="{7492DAD2-E4AC-4569-8153-B568F0DAC195}" type="sibTrans" cxnId="{3FB6A5F5-2BA3-4320-8AD5-291C3215EF26}">
      <dgm:prSet/>
      <dgm:spPr/>
      <dgm:t>
        <a:bodyPr/>
        <a:lstStyle/>
        <a:p>
          <a:endParaRPr lang="sk-SK"/>
        </a:p>
      </dgm:t>
    </dgm:pt>
    <dgm:pt modelId="{30A096E1-1510-45F9-9EB5-18DC1338FC34}">
      <dgm:prSet custT="1"/>
      <dgm:spPr/>
      <dgm:t>
        <a:bodyPr/>
        <a:lstStyle/>
        <a:p>
          <a:pPr marL="357188" indent="0" algn="l" rtl="0"/>
          <a:r>
            <a:rPr lang="en-GB" sz="1800" b="0" dirty="0">
              <a:latin typeface="Gill Sans MT"/>
            </a:rPr>
            <a:t> To increase awareness and visibility of science and innovation in the Danube Region</a:t>
          </a:r>
          <a:endParaRPr lang="sk-SK" sz="1800" dirty="0">
            <a:latin typeface="Gill Sans MT"/>
          </a:endParaRPr>
        </a:p>
      </dgm:t>
    </dgm:pt>
    <dgm:pt modelId="{8FED71FA-7ADE-41AE-BDD9-D1DCD9C95BD3}" type="parTrans" cxnId="{B190F06A-DE8A-4381-B8D2-C2A559B16BE9}">
      <dgm:prSet/>
      <dgm:spPr/>
      <dgm:t>
        <a:bodyPr/>
        <a:lstStyle/>
        <a:p>
          <a:endParaRPr lang="sk-SK"/>
        </a:p>
      </dgm:t>
    </dgm:pt>
    <dgm:pt modelId="{347B6CC9-34FF-47C9-905A-5E2EE2787E97}" type="sibTrans" cxnId="{B190F06A-DE8A-4381-B8D2-C2A559B16BE9}">
      <dgm:prSet/>
      <dgm:spPr/>
      <dgm:t>
        <a:bodyPr/>
        <a:lstStyle/>
        <a:p>
          <a:endParaRPr lang="sk-SK"/>
        </a:p>
      </dgm:t>
    </dgm:pt>
    <dgm:pt modelId="{BB6D7014-A3CE-498E-BC89-DEBF92870F2A}">
      <dgm:prSet custT="1"/>
      <dgm:spPr/>
      <dgm:t>
        <a:bodyPr/>
        <a:lstStyle/>
        <a:p>
          <a:pPr marL="265113" indent="-82550" algn="just"/>
          <a:r>
            <a:rPr lang="en-GB" sz="1800" b="0" dirty="0">
              <a:latin typeface="Gill Sans MT"/>
            </a:rPr>
            <a:t>To support exchange of information and experience sharing for the purpose of preparation of future strategic R&amp;I documents applicable in the new programming period   </a:t>
          </a:r>
          <a:endParaRPr lang="sk-SK" sz="1800" b="1" dirty="0">
            <a:latin typeface="Gill Sans MT"/>
          </a:endParaRPr>
        </a:p>
      </dgm:t>
    </dgm:pt>
    <dgm:pt modelId="{D5514B58-1EE6-4987-97E3-D118C0ED151A}" type="parTrans" cxnId="{970DC540-72B3-40C6-9109-C96425870287}">
      <dgm:prSet/>
      <dgm:spPr/>
      <dgm:t>
        <a:bodyPr/>
        <a:lstStyle/>
        <a:p>
          <a:endParaRPr lang="sk-SK"/>
        </a:p>
      </dgm:t>
    </dgm:pt>
    <dgm:pt modelId="{9DE89C7F-A66F-44A8-9E42-EA1D1B6E34F9}" type="sibTrans" cxnId="{970DC540-72B3-40C6-9109-C96425870287}">
      <dgm:prSet/>
      <dgm:spPr/>
      <dgm:t>
        <a:bodyPr/>
        <a:lstStyle/>
        <a:p>
          <a:endParaRPr lang="sk-SK"/>
        </a:p>
      </dgm:t>
    </dgm:pt>
    <dgm:pt modelId="{CAF57723-3350-4EC6-945A-232995652CF2}">
      <dgm:prSet custT="1"/>
      <dgm:spPr/>
      <dgm:t>
        <a:bodyPr/>
        <a:lstStyle/>
        <a:p>
          <a:pPr marL="265113" indent="-82550" algn="just"/>
          <a:r>
            <a:rPr lang="en-GB" sz="1800" b="0" dirty="0" smtClean="0"/>
            <a:t>To promote horizontal cooperation in S&amp;T across all PAs and other MRSs</a:t>
          </a:r>
          <a:endParaRPr lang="sk-SK" sz="1800" b="0" dirty="0">
            <a:latin typeface="Gill Sans MT"/>
          </a:endParaRPr>
        </a:p>
      </dgm:t>
    </dgm:pt>
    <dgm:pt modelId="{99D5C2CE-F90B-4C3E-95EC-B2EAD6EF0B8C}" type="parTrans" cxnId="{5A6A8290-66E7-4B80-82A3-5AEB065BF191}">
      <dgm:prSet/>
      <dgm:spPr/>
      <dgm:t>
        <a:bodyPr/>
        <a:lstStyle/>
        <a:p>
          <a:endParaRPr lang="sk-SK"/>
        </a:p>
      </dgm:t>
    </dgm:pt>
    <dgm:pt modelId="{1542C572-D3A7-41B7-8286-4245B5B930D8}" type="sibTrans" cxnId="{5A6A8290-66E7-4B80-82A3-5AEB065BF191}">
      <dgm:prSet/>
      <dgm:spPr/>
      <dgm:t>
        <a:bodyPr/>
        <a:lstStyle/>
        <a:p>
          <a:endParaRPr lang="sk-SK"/>
        </a:p>
      </dgm:t>
    </dgm:pt>
    <dgm:pt modelId="{364CED4B-A939-4005-B958-EC4539ED2CC6}">
      <dgm:prSet phldrT="[Text]" custT="1"/>
      <dgm:spPr/>
      <dgm:t>
        <a:bodyPr/>
        <a:lstStyle/>
        <a:p>
          <a:pPr marL="357188" indent="0" algn="l" rtl="0"/>
          <a:r>
            <a:rPr lang="en-GB" sz="1800" b="0" dirty="0">
              <a:latin typeface="Gill Sans MT"/>
            </a:rPr>
            <a:t>To promote coordination of national, regional and EU funds to stimulate excellence in R&amp;D&amp;I, in research areas specific for Danube Region</a:t>
          </a:r>
          <a:endParaRPr lang="cs-CZ" sz="1800" b="0" dirty="0">
            <a:latin typeface="Gill Sans MT"/>
          </a:endParaRPr>
        </a:p>
      </dgm:t>
    </dgm:pt>
    <dgm:pt modelId="{A4D01F53-AE38-448C-B3C3-2A850F668F6E}" type="sibTrans" cxnId="{24DA777C-9AE1-4538-9A56-61677165BAEC}">
      <dgm:prSet/>
      <dgm:spPr/>
      <dgm:t>
        <a:bodyPr/>
        <a:lstStyle/>
        <a:p>
          <a:endParaRPr lang="sk-SK"/>
        </a:p>
      </dgm:t>
    </dgm:pt>
    <dgm:pt modelId="{37696D85-2AE5-49E6-A95D-C1B10007CE91}" type="parTrans" cxnId="{24DA777C-9AE1-4538-9A56-61677165BAEC}">
      <dgm:prSet/>
      <dgm:spPr/>
      <dgm:t>
        <a:bodyPr/>
        <a:lstStyle/>
        <a:p>
          <a:endParaRPr lang="sk-SK"/>
        </a:p>
      </dgm:t>
    </dgm:pt>
    <dgm:pt modelId="{B734FBBA-4FE7-411E-B9C8-41EB3ECFAB64}" type="pres">
      <dgm:prSet presAssocID="{6A70788A-EE3D-47BE-9800-717071B7CF8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sk-SK"/>
        </a:p>
      </dgm:t>
    </dgm:pt>
    <dgm:pt modelId="{783E04D1-BD98-45C6-9CEE-3EC89F7C45DB}" type="pres">
      <dgm:prSet presAssocID="{364CED4B-A939-4005-B958-EC4539ED2CC6}" presName="linNode" presStyleCnt="0"/>
      <dgm:spPr/>
    </dgm:pt>
    <dgm:pt modelId="{C1DFA695-5332-4A61-A8A1-022B75FE5495}" type="pres">
      <dgm:prSet presAssocID="{364CED4B-A939-4005-B958-EC4539ED2CC6}" presName="parentText" presStyleLbl="node1" presStyleIdx="0" presStyleCnt="6" custScaleX="277507" custScaleY="80044">
        <dgm:presLayoutVars>
          <dgm:chMax val="1"/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F4C9FF8D-8FE9-4A56-ACE4-44753493CEB6}" type="pres">
      <dgm:prSet presAssocID="{A4D01F53-AE38-448C-B3C3-2A850F668F6E}" presName="sp" presStyleCnt="0"/>
      <dgm:spPr/>
    </dgm:pt>
    <dgm:pt modelId="{CDF6FBA7-A006-4354-B15A-BD18C6DBA82A}" type="pres">
      <dgm:prSet presAssocID="{C9C7FA4C-D0AF-49C2-AEEE-CD94E58E892D}" presName="linNode" presStyleCnt="0"/>
      <dgm:spPr/>
    </dgm:pt>
    <dgm:pt modelId="{27048749-20FD-4C01-B9A0-566F60E4FEAD}" type="pres">
      <dgm:prSet presAssocID="{C9C7FA4C-D0AF-49C2-AEEE-CD94E58E892D}" presName="parentText" presStyleLbl="node1" presStyleIdx="1" presStyleCnt="6" custScaleX="277778" custScaleY="69128">
        <dgm:presLayoutVars>
          <dgm:chMax val="1"/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3C951B80-C38C-4F78-937C-AF6EAE7AD16A}" type="pres">
      <dgm:prSet presAssocID="{C0F29733-0506-4216-8469-F065553F4871}" presName="sp" presStyleCnt="0"/>
      <dgm:spPr/>
    </dgm:pt>
    <dgm:pt modelId="{A378C941-F8F2-48D9-9C32-986692BAD828}" type="pres">
      <dgm:prSet presAssocID="{84840C61-F85C-4808-BC85-FEDD44FC6242}" presName="linNode" presStyleCnt="0"/>
      <dgm:spPr/>
    </dgm:pt>
    <dgm:pt modelId="{6ABA5E0E-4C1C-4019-9FA6-08B4DC564ADC}" type="pres">
      <dgm:prSet presAssocID="{84840C61-F85C-4808-BC85-FEDD44FC6242}" presName="parentText" presStyleLbl="node1" presStyleIdx="2" presStyleCnt="6" custScaleX="277778" custScaleY="54821">
        <dgm:presLayoutVars>
          <dgm:chMax val="1"/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55306624-A06A-4D3E-BC69-4BB1945EEE7D}" type="pres">
      <dgm:prSet presAssocID="{7492DAD2-E4AC-4569-8153-B568F0DAC195}" presName="sp" presStyleCnt="0"/>
      <dgm:spPr/>
    </dgm:pt>
    <dgm:pt modelId="{946DAA27-8BEF-4C00-BB71-92D5FBD6CCD1}" type="pres">
      <dgm:prSet presAssocID="{30A096E1-1510-45F9-9EB5-18DC1338FC34}" presName="linNode" presStyleCnt="0"/>
      <dgm:spPr/>
    </dgm:pt>
    <dgm:pt modelId="{4ABDA2AF-6C1B-4CC4-B68C-CA24B8F45BF8}" type="pres">
      <dgm:prSet presAssocID="{30A096E1-1510-45F9-9EB5-18DC1338FC34}" presName="parentText" presStyleLbl="node1" presStyleIdx="3" presStyleCnt="6" custScaleX="277778" custScaleY="61548">
        <dgm:presLayoutVars>
          <dgm:chMax val="1"/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843365B5-4253-465C-89C5-5846F101C9A7}" type="pres">
      <dgm:prSet presAssocID="{347B6CC9-34FF-47C9-905A-5E2EE2787E97}" presName="sp" presStyleCnt="0"/>
      <dgm:spPr/>
    </dgm:pt>
    <dgm:pt modelId="{49C5ECF9-77A1-494F-93DE-67CEFBB64A45}" type="pres">
      <dgm:prSet presAssocID="{BB6D7014-A3CE-498E-BC89-DEBF92870F2A}" presName="linNode" presStyleCnt="0"/>
      <dgm:spPr/>
    </dgm:pt>
    <dgm:pt modelId="{B096EB87-D649-4AD6-B5AD-7F6216EF4537}" type="pres">
      <dgm:prSet presAssocID="{BB6D7014-A3CE-498E-BC89-DEBF92870F2A}" presName="parentText" presStyleLbl="node1" presStyleIdx="4" presStyleCnt="6" custScaleX="277778" custScaleY="62140">
        <dgm:presLayoutVars>
          <dgm:chMax val="1"/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7CA666B3-DC96-4FB2-B177-3A0AEC70BA6E}" type="pres">
      <dgm:prSet presAssocID="{9DE89C7F-A66F-44A8-9E42-EA1D1B6E34F9}" presName="sp" presStyleCnt="0"/>
      <dgm:spPr/>
    </dgm:pt>
    <dgm:pt modelId="{F112F79A-C1FB-463D-BD15-F9F455FBEE0F}" type="pres">
      <dgm:prSet presAssocID="{CAF57723-3350-4EC6-945A-232995652CF2}" presName="linNode" presStyleCnt="0"/>
      <dgm:spPr/>
    </dgm:pt>
    <dgm:pt modelId="{102A8B4F-06F1-4B1E-B0E2-5459AC1EFAA3}" type="pres">
      <dgm:prSet presAssocID="{CAF57723-3350-4EC6-945A-232995652CF2}" presName="parentText" presStyleLbl="node1" presStyleIdx="5" presStyleCnt="6" custScaleX="277778" custScaleY="62065">
        <dgm:presLayoutVars>
          <dgm:chMax val="1"/>
          <dgm:bulletEnabled val="1"/>
        </dgm:presLayoutVars>
      </dgm:prSet>
      <dgm:spPr/>
      <dgm:t>
        <a:bodyPr/>
        <a:lstStyle/>
        <a:p>
          <a:endParaRPr lang="sk-SK"/>
        </a:p>
      </dgm:t>
    </dgm:pt>
  </dgm:ptLst>
  <dgm:cxnLst>
    <dgm:cxn modelId="{A6E7FFE5-EDD9-4795-B885-841F7C6A4D94}" type="presOf" srcId="{C9C7FA4C-D0AF-49C2-AEEE-CD94E58E892D}" destId="{27048749-20FD-4C01-B9A0-566F60E4FEAD}" srcOrd="0" destOrd="0" presId="urn:microsoft.com/office/officeart/2005/8/layout/vList5"/>
    <dgm:cxn modelId="{3FB6A5F5-2BA3-4320-8AD5-291C3215EF26}" srcId="{6A70788A-EE3D-47BE-9800-717071B7CF83}" destId="{84840C61-F85C-4808-BC85-FEDD44FC6242}" srcOrd="2" destOrd="0" parTransId="{1E0742F2-19EE-4ABC-991C-283AC056C003}" sibTransId="{7492DAD2-E4AC-4569-8153-B568F0DAC195}"/>
    <dgm:cxn modelId="{ADDD9277-583B-413B-8E33-5608597987E9}" type="presOf" srcId="{6A70788A-EE3D-47BE-9800-717071B7CF83}" destId="{B734FBBA-4FE7-411E-B9C8-41EB3ECFAB64}" srcOrd="0" destOrd="0" presId="urn:microsoft.com/office/officeart/2005/8/layout/vList5"/>
    <dgm:cxn modelId="{5A6A8290-66E7-4B80-82A3-5AEB065BF191}" srcId="{6A70788A-EE3D-47BE-9800-717071B7CF83}" destId="{CAF57723-3350-4EC6-945A-232995652CF2}" srcOrd="5" destOrd="0" parTransId="{99D5C2CE-F90B-4C3E-95EC-B2EAD6EF0B8C}" sibTransId="{1542C572-D3A7-41B7-8286-4245B5B930D8}"/>
    <dgm:cxn modelId="{970DC540-72B3-40C6-9109-C96425870287}" srcId="{6A70788A-EE3D-47BE-9800-717071B7CF83}" destId="{BB6D7014-A3CE-498E-BC89-DEBF92870F2A}" srcOrd="4" destOrd="0" parTransId="{D5514B58-1EE6-4987-97E3-D118C0ED151A}" sibTransId="{9DE89C7F-A66F-44A8-9E42-EA1D1B6E34F9}"/>
    <dgm:cxn modelId="{81EF469E-3283-4B43-8352-30B3BAEFC954}" type="presOf" srcId="{BB6D7014-A3CE-498E-BC89-DEBF92870F2A}" destId="{B096EB87-D649-4AD6-B5AD-7F6216EF4537}" srcOrd="0" destOrd="0" presId="urn:microsoft.com/office/officeart/2005/8/layout/vList5"/>
    <dgm:cxn modelId="{AEB520CA-2D5A-4207-BA10-65DDF5FD46CA}" type="presOf" srcId="{84840C61-F85C-4808-BC85-FEDD44FC6242}" destId="{6ABA5E0E-4C1C-4019-9FA6-08B4DC564ADC}" srcOrd="0" destOrd="0" presId="urn:microsoft.com/office/officeart/2005/8/layout/vList5"/>
    <dgm:cxn modelId="{0B0D5BA3-4B36-42F0-B3C6-CB3794CC53DD}" srcId="{6A70788A-EE3D-47BE-9800-717071B7CF83}" destId="{C9C7FA4C-D0AF-49C2-AEEE-CD94E58E892D}" srcOrd="1" destOrd="0" parTransId="{D95721BB-BCBF-4C14-A2A2-70646C371560}" sibTransId="{C0F29733-0506-4216-8469-F065553F4871}"/>
    <dgm:cxn modelId="{B190F06A-DE8A-4381-B8D2-C2A559B16BE9}" srcId="{6A70788A-EE3D-47BE-9800-717071B7CF83}" destId="{30A096E1-1510-45F9-9EB5-18DC1338FC34}" srcOrd="3" destOrd="0" parTransId="{8FED71FA-7ADE-41AE-BDD9-D1DCD9C95BD3}" sibTransId="{347B6CC9-34FF-47C9-905A-5E2EE2787E97}"/>
    <dgm:cxn modelId="{329379D8-46E8-4FB0-900C-D84A00910F42}" type="presOf" srcId="{30A096E1-1510-45F9-9EB5-18DC1338FC34}" destId="{4ABDA2AF-6C1B-4CC4-B68C-CA24B8F45BF8}" srcOrd="0" destOrd="0" presId="urn:microsoft.com/office/officeart/2005/8/layout/vList5"/>
    <dgm:cxn modelId="{BE96EA30-1DDC-4C67-90FE-9F7143CDBD25}" type="presOf" srcId="{CAF57723-3350-4EC6-945A-232995652CF2}" destId="{102A8B4F-06F1-4B1E-B0E2-5459AC1EFAA3}" srcOrd="0" destOrd="0" presId="urn:microsoft.com/office/officeart/2005/8/layout/vList5"/>
    <dgm:cxn modelId="{E0B41B85-A766-46DF-B3E2-86D9FD8444B8}" type="presOf" srcId="{364CED4B-A939-4005-B958-EC4539ED2CC6}" destId="{C1DFA695-5332-4A61-A8A1-022B75FE5495}" srcOrd="0" destOrd="0" presId="urn:microsoft.com/office/officeart/2005/8/layout/vList5"/>
    <dgm:cxn modelId="{24DA777C-9AE1-4538-9A56-61677165BAEC}" srcId="{6A70788A-EE3D-47BE-9800-717071B7CF83}" destId="{364CED4B-A939-4005-B958-EC4539ED2CC6}" srcOrd="0" destOrd="0" parTransId="{37696D85-2AE5-49E6-A95D-C1B10007CE91}" sibTransId="{A4D01F53-AE38-448C-B3C3-2A850F668F6E}"/>
    <dgm:cxn modelId="{693A92E6-229B-46A0-9117-5148F12E1B6F}" type="presParOf" srcId="{B734FBBA-4FE7-411E-B9C8-41EB3ECFAB64}" destId="{783E04D1-BD98-45C6-9CEE-3EC89F7C45DB}" srcOrd="0" destOrd="0" presId="urn:microsoft.com/office/officeart/2005/8/layout/vList5"/>
    <dgm:cxn modelId="{A71EDAF4-06FB-4D83-984F-E6BECB36A0E8}" type="presParOf" srcId="{783E04D1-BD98-45C6-9CEE-3EC89F7C45DB}" destId="{C1DFA695-5332-4A61-A8A1-022B75FE5495}" srcOrd="0" destOrd="0" presId="urn:microsoft.com/office/officeart/2005/8/layout/vList5"/>
    <dgm:cxn modelId="{C73BC942-DBAE-4F73-83B7-8F3D5F57B6AD}" type="presParOf" srcId="{B734FBBA-4FE7-411E-B9C8-41EB3ECFAB64}" destId="{F4C9FF8D-8FE9-4A56-ACE4-44753493CEB6}" srcOrd="1" destOrd="0" presId="urn:microsoft.com/office/officeart/2005/8/layout/vList5"/>
    <dgm:cxn modelId="{341AEF8C-6EDC-41A6-960B-705F1F9F9845}" type="presParOf" srcId="{B734FBBA-4FE7-411E-B9C8-41EB3ECFAB64}" destId="{CDF6FBA7-A006-4354-B15A-BD18C6DBA82A}" srcOrd="2" destOrd="0" presId="urn:microsoft.com/office/officeart/2005/8/layout/vList5"/>
    <dgm:cxn modelId="{2B9070B7-1A49-4CD6-B728-98E08021D11B}" type="presParOf" srcId="{CDF6FBA7-A006-4354-B15A-BD18C6DBA82A}" destId="{27048749-20FD-4C01-B9A0-566F60E4FEAD}" srcOrd="0" destOrd="0" presId="urn:microsoft.com/office/officeart/2005/8/layout/vList5"/>
    <dgm:cxn modelId="{F9F14102-3617-4A6A-A76F-EFDEFAECE1CA}" type="presParOf" srcId="{B734FBBA-4FE7-411E-B9C8-41EB3ECFAB64}" destId="{3C951B80-C38C-4F78-937C-AF6EAE7AD16A}" srcOrd="3" destOrd="0" presId="urn:microsoft.com/office/officeart/2005/8/layout/vList5"/>
    <dgm:cxn modelId="{E284CECC-C5D6-4228-A251-39AD9E28CFD2}" type="presParOf" srcId="{B734FBBA-4FE7-411E-B9C8-41EB3ECFAB64}" destId="{A378C941-F8F2-48D9-9C32-986692BAD828}" srcOrd="4" destOrd="0" presId="urn:microsoft.com/office/officeart/2005/8/layout/vList5"/>
    <dgm:cxn modelId="{86A4E144-E5EB-4C15-BA98-C826298E21A7}" type="presParOf" srcId="{A378C941-F8F2-48D9-9C32-986692BAD828}" destId="{6ABA5E0E-4C1C-4019-9FA6-08B4DC564ADC}" srcOrd="0" destOrd="0" presId="urn:microsoft.com/office/officeart/2005/8/layout/vList5"/>
    <dgm:cxn modelId="{4A761612-DD04-4052-988C-BCF6FB3B746E}" type="presParOf" srcId="{B734FBBA-4FE7-411E-B9C8-41EB3ECFAB64}" destId="{55306624-A06A-4D3E-BC69-4BB1945EEE7D}" srcOrd="5" destOrd="0" presId="urn:microsoft.com/office/officeart/2005/8/layout/vList5"/>
    <dgm:cxn modelId="{EE7CFC37-3B61-4AE2-8392-67919BFACD1B}" type="presParOf" srcId="{B734FBBA-4FE7-411E-B9C8-41EB3ECFAB64}" destId="{946DAA27-8BEF-4C00-BB71-92D5FBD6CCD1}" srcOrd="6" destOrd="0" presId="urn:microsoft.com/office/officeart/2005/8/layout/vList5"/>
    <dgm:cxn modelId="{A2273D97-E040-4AE8-8174-2A537E4193EA}" type="presParOf" srcId="{946DAA27-8BEF-4C00-BB71-92D5FBD6CCD1}" destId="{4ABDA2AF-6C1B-4CC4-B68C-CA24B8F45BF8}" srcOrd="0" destOrd="0" presId="urn:microsoft.com/office/officeart/2005/8/layout/vList5"/>
    <dgm:cxn modelId="{58027F20-B56C-4800-9493-7B57F3A7803A}" type="presParOf" srcId="{B734FBBA-4FE7-411E-B9C8-41EB3ECFAB64}" destId="{843365B5-4253-465C-89C5-5846F101C9A7}" srcOrd="7" destOrd="0" presId="urn:microsoft.com/office/officeart/2005/8/layout/vList5"/>
    <dgm:cxn modelId="{C8F60CB8-EE27-42A2-B454-C5C8063FBEFD}" type="presParOf" srcId="{B734FBBA-4FE7-411E-B9C8-41EB3ECFAB64}" destId="{49C5ECF9-77A1-494F-93DE-67CEFBB64A45}" srcOrd="8" destOrd="0" presId="urn:microsoft.com/office/officeart/2005/8/layout/vList5"/>
    <dgm:cxn modelId="{08B768EA-843D-4F0B-BC5D-D0F6D9D7A116}" type="presParOf" srcId="{49C5ECF9-77A1-494F-93DE-67CEFBB64A45}" destId="{B096EB87-D649-4AD6-B5AD-7F6216EF4537}" srcOrd="0" destOrd="0" presId="urn:microsoft.com/office/officeart/2005/8/layout/vList5"/>
    <dgm:cxn modelId="{7F8DFCE3-1A2E-4529-8F9E-D9EED4AC7B52}" type="presParOf" srcId="{B734FBBA-4FE7-411E-B9C8-41EB3ECFAB64}" destId="{7CA666B3-DC96-4FB2-B177-3A0AEC70BA6E}" srcOrd="9" destOrd="0" presId="urn:microsoft.com/office/officeart/2005/8/layout/vList5"/>
    <dgm:cxn modelId="{9E9FE865-AED8-4F77-A9F1-8DBC172F878A}" type="presParOf" srcId="{B734FBBA-4FE7-411E-B9C8-41EB3ECFAB64}" destId="{F112F79A-C1FB-463D-BD15-F9F455FBEE0F}" srcOrd="10" destOrd="0" presId="urn:microsoft.com/office/officeart/2005/8/layout/vList5"/>
    <dgm:cxn modelId="{18EB87E7-5EC0-4CFD-96E8-828B51B4C3A3}" type="presParOf" srcId="{F112F79A-C1FB-463D-BD15-F9F455FBEE0F}" destId="{102A8B4F-06F1-4B1E-B0E2-5459AC1EFAA3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DFA695-5332-4A61-A8A1-022B75FE5495}">
      <dsp:nvSpPr>
        <dsp:cNvPr id="0" name=""/>
        <dsp:cNvSpPr/>
      </dsp:nvSpPr>
      <dsp:spPr>
        <a:xfrm>
          <a:off x="4339" y="1672"/>
          <a:ext cx="8894695" cy="10757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357188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0" kern="1200" dirty="0">
              <a:latin typeface="Gill Sans MT"/>
            </a:rPr>
            <a:t>To promote coordination of national, regional and EU funds to stimulate excellence in R&amp;D&amp;I, in research areas specific for Danube Region</a:t>
          </a:r>
          <a:endParaRPr lang="cs-CZ" sz="1800" b="0" kern="1200" dirty="0">
            <a:latin typeface="Gill Sans MT"/>
          </a:endParaRPr>
        </a:p>
      </dsp:txBody>
      <dsp:txXfrm>
        <a:off x="56853" y="54186"/>
        <a:ext cx="8789667" cy="970722"/>
      </dsp:txXfrm>
    </dsp:sp>
    <dsp:sp modelId="{27048749-20FD-4C01-B9A0-566F60E4FEAD}">
      <dsp:nvSpPr>
        <dsp:cNvPr id="0" name=""/>
        <dsp:cNvSpPr/>
      </dsp:nvSpPr>
      <dsp:spPr>
        <a:xfrm>
          <a:off x="4339" y="1144620"/>
          <a:ext cx="8894687" cy="92904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357188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0" kern="1200" dirty="0">
              <a:latin typeface="Gill Sans MT"/>
            </a:rPr>
            <a:t>To promote participation of Danube countries in EU R&amp;I Programmes, in particular in Horizon Europe </a:t>
          </a:r>
          <a:endParaRPr lang="sk-SK" sz="1800" b="1" kern="1200" dirty="0">
            <a:latin typeface="Gill Sans MT"/>
          </a:endParaRPr>
        </a:p>
      </dsp:txBody>
      <dsp:txXfrm>
        <a:off x="49691" y="1189972"/>
        <a:ext cx="8803983" cy="838341"/>
      </dsp:txXfrm>
    </dsp:sp>
    <dsp:sp modelId="{6ABA5E0E-4C1C-4019-9FA6-08B4DC564ADC}">
      <dsp:nvSpPr>
        <dsp:cNvPr id="0" name=""/>
        <dsp:cNvSpPr/>
      </dsp:nvSpPr>
      <dsp:spPr>
        <a:xfrm>
          <a:off x="4339" y="2140863"/>
          <a:ext cx="8894687" cy="73676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357188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0" kern="1200" dirty="0">
              <a:latin typeface="Gill Sans MT"/>
            </a:rPr>
            <a:t>To strengthen cooperation among universities, research organisations and SMEs in the Danube Region</a:t>
          </a:r>
          <a:endParaRPr lang="sk-SK" sz="1800" b="0" kern="1200" dirty="0">
            <a:latin typeface="Gill Sans MT"/>
          </a:endParaRPr>
        </a:p>
      </dsp:txBody>
      <dsp:txXfrm>
        <a:off x="40305" y="2176829"/>
        <a:ext cx="8822755" cy="664834"/>
      </dsp:txXfrm>
    </dsp:sp>
    <dsp:sp modelId="{4ABDA2AF-6C1B-4CC4-B68C-CA24B8F45BF8}">
      <dsp:nvSpPr>
        <dsp:cNvPr id="0" name=""/>
        <dsp:cNvSpPr/>
      </dsp:nvSpPr>
      <dsp:spPr>
        <a:xfrm>
          <a:off x="4339" y="2944827"/>
          <a:ext cx="8894687" cy="82717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357188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0" kern="1200" dirty="0">
              <a:latin typeface="Gill Sans MT"/>
            </a:rPr>
            <a:t> To increase awareness and visibility of science and innovation in the Danube Region</a:t>
          </a:r>
          <a:endParaRPr lang="sk-SK" sz="1800" kern="1200" dirty="0">
            <a:latin typeface="Gill Sans MT"/>
          </a:endParaRPr>
        </a:p>
      </dsp:txBody>
      <dsp:txXfrm>
        <a:off x="44718" y="2985206"/>
        <a:ext cx="8813929" cy="746415"/>
      </dsp:txXfrm>
    </dsp:sp>
    <dsp:sp modelId="{B096EB87-D649-4AD6-B5AD-7F6216EF4537}">
      <dsp:nvSpPr>
        <dsp:cNvPr id="0" name=""/>
        <dsp:cNvSpPr/>
      </dsp:nvSpPr>
      <dsp:spPr>
        <a:xfrm>
          <a:off x="4339" y="3839198"/>
          <a:ext cx="8894687" cy="83513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265113" lvl="0" indent="-8255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0" kern="1200" dirty="0">
              <a:latin typeface="Gill Sans MT"/>
            </a:rPr>
            <a:t>To support exchange of information and experience sharing for the purpose of preparation of future strategic R&amp;I documents applicable in the new programming period   </a:t>
          </a:r>
          <a:endParaRPr lang="sk-SK" sz="1800" b="1" kern="1200" dirty="0">
            <a:latin typeface="Gill Sans MT"/>
          </a:endParaRPr>
        </a:p>
      </dsp:txBody>
      <dsp:txXfrm>
        <a:off x="45107" y="3879966"/>
        <a:ext cx="8813151" cy="753594"/>
      </dsp:txXfrm>
    </dsp:sp>
    <dsp:sp modelId="{102A8B4F-06F1-4B1E-B0E2-5459AC1EFAA3}">
      <dsp:nvSpPr>
        <dsp:cNvPr id="0" name=""/>
        <dsp:cNvSpPr/>
      </dsp:nvSpPr>
      <dsp:spPr>
        <a:xfrm>
          <a:off x="4339" y="4741526"/>
          <a:ext cx="8894687" cy="83412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265113" lvl="0" indent="-8255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0" kern="1200" dirty="0" smtClean="0"/>
            <a:t>To promote horizontal cooperation in S&amp;T across all PAs and other MRSs</a:t>
          </a:r>
          <a:endParaRPr lang="sk-SK" sz="1800" b="0" kern="1200" dirty="0">
            <a:latin typeface="Gill Sans MT"/>
          </a:endParaRPr>
        </a:p>
      </dsp:txBody>
      <dsp:txXfrm>
        <a:off x="45057" y="4782244"/>
        <a:ext cx="8813251" cy="75268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DCD98B-3F08-4C73-A804-AB18CF7DC612}" type="datetimeFigureOut">
              <a:rPr lang="sk-SK" smtClean="0"/>
              <a:t>2. 6. 2020</a:t>
            </a:fld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B54F72-7A7A-4610-A5EC-4C433CC7F1D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7360157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idx="1"/>
          </p:nvPr>
        </p:nvSpPr>
        <p:spPr>
          <a:xfrm>
            <a:off x="3849688" y="1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C1F5DB-BA02-4043-BC68-8D9F0EE20FE7}" type="datetimeFigureOut">
              <a:rPr lang="sk-SK" smtClean="0"/>
              <a:pPr/>
              <a:t>2. 6. 2020</a:t>
            </a:fld>
            <a:endParaRPr lang="sk-SK"/>
          </a:p>
        </p:txBody>
      </p:sp>
      <p:sp>
        <p:nvSpPr>
          <p:cNvPr id="4" name="Zástupný symbol obrazu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Zástupný symbol poznámok 4"/>
          <p:cNvSpPr>
            <a:spLocks noGrp="1"/>
          </p:cNvSpPr>
          <p:nvPr>
            <p:ph type="body" sz="quarter" idx="3"/>
          </p:nvPr>
        </p:nvSpPr>
        <p:spPr>
          <a:xfrm>
            <a:off x="679450" y="4716464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4"/>
          </p:nvPr>
        </p:nvSpPr>
        <p:spPr>
          <a:xfrm>
            <a:off x="0" y="9429751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5"/>
          </p:nvPr>
        </p:nvSpPr>
        <p:spPr>
          <a:xfrm>
            <a:off x="3849688" y="9429751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294DF6-8F0A-4945-9FAD-DA13C9F02C05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2645010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294DF6-8F0A-4945-9FAD-DA13C9F02C05}" type="slidenum">
              <a:rPr lang="sk-SK" smtClean="0"/>
              <a:pPr/>
              <a:t>1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1119049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sk-SK"/>
              <a:t>Upravte štýl predlohy podnadpisov</a:t>
            </a:r>
            <a:endParaRPr kumimoji="0" lang="en-US"/>
          </a:p>
        </p:txBody>
      </p:sp>
      <p:sp>
        <p:nvSpPr>
          <p:cNvPr id="28" name="Zástupný symbol dátumu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5AD05D6C-BA16-483B-AA09-B15AFEC58FFE}" type="datetimeFigureOut">
              <a:rPr lang="sk-SK" smtClean="0"/>
              <a:pPr/>
              <a:t>2. 6. 2020</a:t>
            </a:fld>
            <a:endParaRPr lang="sk-SK"/>
          </a:p>
        </p:txBody>
      </p:sp>
      <p:sp>
        <p:nvSpPr>
          <p:cNvPr id="17" name="Zástupný symbol päty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sk-SK"/>
          </a:p>
        </p:txBody>
      </p:sp>
      <p:sp>
        <p:nvSpPr>
          <p:cNvPr id="29" name="Zástupný symbol čísla snímky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D9FDE7F8-ABDB-4CB5-9BD8-0C49992C2C58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21" name="Obdĺžnik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Obdĺžnik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Obdĺžnik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Obdĺžnik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sk-SK"/>
              <a:t>Upravte štýl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05D6C-BA16-483B-AA09-B15AFEC58FFE}" type="datetimeFigureOut">
              <a:rPr lang="sk-SK" smtClean="0"/>
              <a:pPr/>
              <a:t>2. 6. 2020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DE7F8-ABDB-4CB5-9BD8-0C49992C2C58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sk-SK"/>
              <a:t>Upravte štýl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05D6C-BA16-483B-AA09-B15AFEC58FFE}" type="datetimeFigureOut">
              <a:rPr lang="sk-SK" smtClean="0"/>
              <a:pPr/>
              <a:t>2. 6. 2020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DE7F8-ABDB-4CB5-9BD8-0C49992C2C58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7" name="Rovná spojnica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Rovnoramenný trojuholník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ovná spojnica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05D6C-BA16-483B-AA09-B15AFEC58FFE}" type="datetimeFigureOut">
              <a:rPr lang="sk-SK" smtClean="0"/>
              <a:pPr/>
              <a:t>2. 6. 2020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DE7F8-ABDB-4CB5-9BD8-0C49992C2C58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8" name="Zástupný symbol obsahu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sk-SK"/>
              <a:t>Upravte štýl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Hlavička sekci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sk-SK"/>
              <a:t>Upravte štýl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5AD05D6C-BA16-483B-AA09-B15AFEC58FFE}" type="datetimeFigureOut">
              <a:rPr lang="sk-SK" smtClean="0"/>
              <a:pPr/>
              <a:t>2. 6. 2020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D9FDE7F8-ABDB-4CB5-9BD8-0C49992C2C58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7" name="Obdĺžnik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Obdĺžnik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05D6C-BA16-483B-AA09-B15AFEC58FFE}" type="datetimeFigureOut">
              <a:rPr lang="sk-SK" smtClean="0"/>
              <a:pPr/>
              <a:t>2. 6. 2020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DE7F8-ABDB-4CB5-9BD8-0C49992C2C58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9" name="Zástupný symbol obsahu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sk-SK"/>
              <a:t>Upravte štýl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  <p:sp>
        <p:nvSpPr>
          <p:cNvPr id="11" name="Zástupný symbol obsahu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sk-SK"/>
              <a:t>Upravte štýl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sk-SK"/>
              <a:t>Upravte štýl predlohy textu.</a:t>
            </a:r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sk-SK"/>
              <a:t>Upravte štýl predlohy textu.</a:t>
            </a:r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05D6C-BA16-483B-AA09-B15AFEC58FFE}" type="datetimeFigureOut">
              <a:rPr lang="sk-SK" smtClean="0"/>
              <a:pPr/>
              <a:t>2. 6. 2020</a:t>
            </a:fld>
            <a:endParaRPr lang="sk-SK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DE7F8-ABDB-4CB5-9BD8-0C49992C2C58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11" name="Zástupný symbol obsahu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sk-SK"/>
              <a:t>Upravte štýl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  <p:sp>
        <p:nvSpPr>
          <p:cNvPr id="13" name="Zástupný symbol obsahu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sk-SK"/>
              <a:t>Upravte štýl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05D6C-BA16-483B-AA09-B15AFEC58FFE}" type="datetimeFigureOut">
              <a:rPr lang="sk-SK" smtClean="0"/>
              <a:pPr/>
              <a:t>2. 6. 2020</a:t>
            </a:fld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DE7F8-ABDB-4CB5-9BD8-0C49992C2C58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6" name="Rovnoramenný trojuholník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05D6C-BA16-483B-AA09-B15AFEC58FFE}" type="datetimeFigureOut">
              <a:rPr lang="sk-SK" smtClean="0"/>
              <a:pPr/>
              <a:t>2. 6. 2020</a:t>
            </a:fld>
            <a:endParaRPr 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DE7F8-ABDB-4CB5-9BD8-0C49992C2C58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5" name="Rovná spojnica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Rovnoramenný trojuholník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sk-SK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05D6C-BA16-483B-AA09-B15AFEC58FFE}" type="datetimeFigureOut">
              <a:rPr lang="sk-SK" smtClean="0"/>
              <a:pPr/>
              <a:t>2. 6. 2020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DE7F8-ABDB-4CB5-9BD8-0C49992C2C58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8" name="Rovná spojnica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ovná spojnica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Rovnoramenný trojuholník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Zástupný symbol obsahu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sk-SK"/>
              <a:t>Upravte štýl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ok s popisom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sk-SK"/>
              <a:t>Ak chcete pridať obrázok, kliknite na ikonu</a:t>
            </a:r>
            <a:endParaRPr kumimoji="0" lang="en-US" dirty="0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sk-SK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05D6C-BA16-483B-AA09-B15AFEC58FFE}" type="datetimeFigureOut">
              <a:rPr lang="sk-SK" smtClean="0"/>
              <a:pPr/>
              <a:t>2. 6. 2020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DE7F8-ABDB-4CB5-9BD8-0C49992C2C58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8" name="Rovná spojnica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Rovnoramenný trojuholník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Obdĺžnik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Zástupný symbol nadpisu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13" name="Zástupný symbol textu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sk-SK"/>
              <a:t>Upravte štýl predlohy textu.</a:t>
            </a:r>
          </a:p>
          <a:p>
            <a:pPr lvl="1" eaLnBrk="1" latinLnBrk="0" hangingPunct="1"/>
            <a:r>
              <a:rPr kumimoji="0" lang="sk-SK"/>
              <a:t>Druhá úroveň</a:t>
            </a:r>
          </a:p>
          <a:p>
            <a:pPr lvl="2" eaLnBrk="1" latinLnBrk="0" hangingPunct="1"/>
            <a:r>
              <a:rPr kumimoji="0" lang="sk-SK"/>
              <a:t>Tretia úroveň</a:t>
            </a:r>
          </a:p>
          <a:p>
            <a:pPr lvl="3" eaLnBrk="1" latinLnBrk="0" hangingPunct="1"/>
            <a:r>
              <a:rPr kumimoji="0" lang="sk-SK"/>
              <a:t>Štvrtá úroveň</a:t>
            </a:r>
          </a:p>
          <a:p>
            <a:pPr lvl="4" eaLnBrk="1" latinLnBrk="0" hangingPunct="1"/>
            <a:r>
              <a:rPr kumimoji="0" lang="sk-SK"/>
              <a:t>Piata úroveň</a:t>
            </a:r>
            <a:endParaRPr kumimoji="0" lang="en-US"/>
          </a:p>
        </p:txBody>
      </p:sp>
      <p:sp>
        <p:nvSpPr>
          <p:cNvPr id="14" name="Zástupný symbol dátumu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AD05D6C-BA16-483B-AA09-B15AFEC58FFE}" type="datetimeFigureOut">
              <a:rPr lang="sk-SK" smtClean="0"/>
              <a:pPr/>
              <a:t>2. 6. 2020</a:t>
            </a:fld>
            <a:endParaRPr 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sk-SK"/>
          </a:p>
        </p:txBody>
      </p:sp>
      <p:sp>
        <p:nvSpPr>
          <p:cNvPr id="23" name="Zástupný symbol čísla snímky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9FDE7F8-ABDB-4CB5-9BD8-0C49992C2C58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28" name="Rovná spojnica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Rovná spojnica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ovnoramenný trojuholník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microsoft.com/office/2007/relationships/hdphoto" Target="../media/hdphoto1.wdp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lokTextu 6"/>
          <p:cNvSpPr txBox="1"/>
          <p:nvPr/>
        </p:nvSpPr>
        <p:spPr>
          <a:xfrm>
            <a:off x="1164863" y="3861048"/>
            <a:ext cx="69193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b="1" dirty="0" smtClean="0"/>
              <a:t>EUSDR </a:t>
            </a:r>
            <a:r>
              <a:rPr lang="sk-SK" sz="2000" b="1" dirty="0" smtClean="0"/>
              <a:t> </a:t>
            </a:r>
            <a:r>
              <a:rPr lang="en-GB" sz="2000" b="1" dirty="0" smtClean="0"/>
              <a:t>Action Plan</a:t>
            </a:r>
            <a:r>
              <a:rPr lang="sk-SK" sz="2000" b="1" dirty="0" smtClean="0"/>
              <a:t> and PA7 </a:t>
            </a:r>
            <a:r>
              <a:rPr lang="sk-SK" sz="2000" b="1" dirty="0" err="1" smtClean="0"/>
              <a:t>Strategic</a:t>
            </a:r>
            <a:r>
              <a:rPr lang="sk-SK" sz="2000" b="1" dirty="0" smtClean="0"/>
              <a:t> </a:t>
            </a:r>
            <a:r>
              <a:rPr lang="sk-SK" sz="2000" b="1" dirty="0" err="1" smtClean="0"/>
              <a:t>Priorities</a:t>
            </a:r>
            <a:r>
              <a:rPr lang="en-GB" sz="2000" b="1" dirty="0" smtClean="0"/>
              <a:t> </a:t>
            </a:r>
            <a:endParaRPr lang="sk-SK" sz="2000" b="1" dirty="0" smtClean="0"/>
          </a:p>
          <a:p>
            <a:r>
              <a:rPr lang="en-GB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XVII</a:t>
            </a:r>
            <a:r>
              <a:rPr lang="sk-SK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</a:t>
            </a:r>
            <a:r>
              <a:rPr lang="en-GB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PA7 Steering Group Meeting</a:t>
            </a:r>
            <a:endParaRPr lang="sk-SK" sz="24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pic>
        <p:nvPicPr>
          <p:cNvPr id="9" name="Obrázok 8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95" t="11297" r="58413" b="79366"/>
          <a:stretch/>
        </p:blipFill>
        <p:spPr bwMode="auto">
          <a:xfrm>
            <a:off x="25224" y="6047338"/>
            <a:ext cx="1882480" cy="55001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26" name="Picture 2" descr="Image result for danube transnational programm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5983890"/>
            <a:ext cx="1932747" cy="581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News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27"/>
          <a:stretch/>
        </p:blipFill>
        <p:spPr bwMode="auto">
          <a:xfrm>
            <a:off x="-7055" y="55585"/>
            <a:ext cx="9085095" cy="3589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University of Belgrade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9869" y="6003552"/>
            <a:ext cx="1925723" cy="578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VÃ½sledok vyhÄ¾adÃ¡vania obrÃ¡zkov pre dopyt eu flag ipa partner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5805263"/>
            <a:ext cx="872344" cy="792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1164863" y="5179028"/>
            <a:ext cx="7128792" cy="410212"/>
          </a:xfrm>
        </p:spPr>
        <p:txBody>
          <a:bodyPr>
            <a:noAutofit/>
          </a:bodyPr>
          <a:lstStyle/>
          <a:p>
            <a:pPr algn="l"/>
            <a:r>
              <a:rPr lang="sk-SK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3</a:t>
            </a:r>
            <a:r>
              <a:rPr lang="sk-SK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sk-SK" sz="20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June</a:t>
            </a:r>
            <a:r>
              <a:rPr lang="sk-SK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2020</a:t>
            </a:r>
            <a:r>
              <a:rPr lang="sk-SK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                           </a:t>
            </a:r>
            <a:r>
              <a:rPr lang="sk-SK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Online</a:t>
            </a:r>
            <a:endParaRPr lang="sk-SK" sz="20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0" name="Picture 2" descr="CVTI SR &gt; Pre médiá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399" y="5778330"/>
            <a:ext cx="907745" cy="909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48133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9144000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rgbClr val="7030A0"/>
                </a:solidFill>
              </a:rPr>
              <a:t>PA7</a:t>
            </a:r>
            <a:r>
              <a:rPr lang="sk-SK" b="1" dirty="0" smtClean="0">
                <a:solidFill>
                  <a:srgbClr val="7030A0"/>
                </a:solidFill>
              </a:rPr>
              <a:t> „</a:t>
            </a:r>
            <a:r>
              <a:rPr lang="sk-SK" b="1" dirty="0" err="1" smtClean="0">
                <a:solidFill>
                  <a:srgbClr val="7030A0"/>
                </a:solidFill>
              </a:rPr>
              <a:t>Knowledge</a:t>
            </a:r>
            <a:r>
              <a:rPr lang="sk-SK" b="1" dirty="0" smtClean="0">
                <a:solidFill>
                  <a:srgbClr val="7030A0"/>
                </a:solidFill>
              </a:rPr>
              <a:t> Society“</a:t>
            </a:r>
            <a:r>
              <a:rPr lang="en-US" b="1" dirty="0" smtClean="0">
                <a:solidFill>
                  <a:srgbClr val="7030A0"/>
                </a:solidFill>
              </a:rPr>
              <a:t> approach </a:t>
            </a:r>
            <a:r>
              <a:rPr lang="sk-SK" b="1" dirty="0" smtClean="0">
                <a:solidFill>
                  <a:srgbClr val="7030A0"/>
                </a:solidFill>
              </a:rPr>
              <a:t/>
            </a:r>
            <a:br>
              <a:rPr lang="sk-SK" b="1" dirty="0" smtClean="0">
                <a:solidFill>
                  <a:srgbClr val="7030A0"/>
                </a:solidFill>
              </a:rPr>
            </a:br>
            <a:r>
              <a:rPr lang="en-US" sz="3100" b="1" dirty="0" smtClean="0">
                <a:solidFill>
                  <a:srgbClr val="7030A0"/>
                </a:solidFill>
              </a:rPr>
              <a:t>towards the EUSDR </a:t>
            </a:r>
            <a:r>
              <a:rPr lang="sk-SK" sz="3100" b="1" dirty="0" err="1" smtClean="0">
                <a:solidFill>
                  <a:srgbClr val="7030A0"/>
                </a:solidFill>
              </a:rPr>
              <a:t>Action</a:t>
            </a:r>
            <a:r>
              <a:rPr lang="sk-SK" sz="3100" b="1" dirty="0" smtClean="0">
                <a:solidFill>
                  <a:srgbClr val="7030A0"/>
                </a:solidFill>
              </a:rPr>
              <a:t> </a:t>
            </a:r>
            <a:r>
              <a:rPr lang="sk-SK" sz="3100" b="1" dirty="0" err="1" smtClean="0">
                <a:solidFill>
                  <a:srgbClr val="7030A0"/>
                </a:solidFill>
              </a:rPr>
              <a:t>Plan</a:t>
            </a:r>
            <a:endParaRPr lang="sk-SK" dirty="0">
              <a:solidFill>
                <a:srgbClr val="7030A0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>
          <a:xfrm>
            <a:off x="251520" y="908720"/>
            <a:ext cx="8640960" cy="4937760"/>
          </a:xfrm>
        </p:spPr>
        <p:txBody>
          <a:bodyPr/>
          <a:lstStyle/>
          <a:p>
            <a:pPr lvl="1"/>
            <a:endParaRPr lang="sk-SK" dirty="0"/>
          </a:p>
          <a:p>
            <a:pPr lvl="1"/>
            <a:r>
              <a:rPr lang="en-US" sz="2400" b="1" dirty="0" smtClean="0"/>
              <a:t>P</a:t>
            </a:r>
            <a:r>
              <a:rPr lang="en-US" sz="2600" b="1" dirty="0" smtClean="0"/>
              <a:t>A7 supports development of the knowledge society via education, research and ICT elements</a:t>
            </a:r>
            <a:endParaRPr lang="sk-SK" sz="2600" b="1" dirty="0" smtClean="0"/>
          </a:p>
          <a:p>
            <a:pPr lvl="1"/>
            <a:endParaRPr lang="en-US" sz="2400" b="1" dirty="0" smtClean="0"/>
          </a:p>
          <a:p>
            <a:pPr lvl="2"/>
            <a:r>
              <a:rPr lang="en-US" sz="2400" b="1" dirty="0" smtClean="0">
                <a:solidFill>
                  <a:schemeClr val="tx2"/>
                </a:solidFill>
              </a:rPr>
              <a:t>horizontal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character</a:t>
            </a:r>
            <a:r>
              <a:rPr lang="sk-SK" sz="2400" dirty="0" smtClean="0">
                <a:solidFill>
                  <a:schemeClr val="bg1">
                    <a:lumMod val="50000"/>
                  </a:schemeClr>
                </a:solidFill>
              </a:rPr>
              <a:t>; </a:t>
            </a:r>
            <a:r>
              <a:rPr lang="sk-SK" sz="2400" b="1" dirty="0" err="1" smtClean="0">
                <a:solidFill>
                  <a:schemeClr val="tx2"/>
                </a:solidFill>
              </a:rPr>
              <a:t>cross-cutting</a:t>
            </a:r>
            <a:r>
              <a:rPr lang="sk-SK" sz="2400" dirty="0" smtClean="0">
                <a:solidFill>
                  <a:schemeClr val="tx2"/>
                </a:solidFill>
              </a:rPr>
              <a:t> </a:t>
            </a:r>
            <a:r>
              <a:rPr lang="sk-SK" sz="2400" dirty="0" smtClean="0">
                <a:solidFill>
                  <a:schemeClr val="bg1">
                    <a:lumMod val="50000"/>
                  </a:schemeClr>
                </a:solidFill>
              </a:rPr>
              <a:t>priority </a:t>
            </a:r>
            <a:r>
              <a:rPr lang="sk-SK" sz="2400" dirty="0" err="1" smtClean="0">
                <a:solidFill>
                  <a:schemeClr val="bg1">
                    <a:lumMod val="50000"/>
                  </a:schemeClr>
                </a:solidFill>
              </a:rPr>
              <a:t>area</a:t>
            </a: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endParaRPr lang="sk-SK" sz="2400" dirty="0" smtClean="0">
              <a:solidFill>
                <a:schemeClr val="bg1">
                  <a:lumMod val="50000"/>
                </a:schemeClr>
              </a:solidFill>
            </a:endParaRPr>
          </a:p>
          <a:p>
            <a:pPr lvl="2"/>
            <a:r>
              <a:rPr lang="en-US" sz="2400" b="1" dirty="0" smtClean="0">
                <a:solidFill>
                  <a:schemeClr val="tx2"/>
                </a:solidFill>
              </a:rPr>
              <a:t>higher education, research and innovation </a:t>
            </a: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are not only highly relevant issues per se, but they also form an </a:t>
            </a:r>
            <a:r>
              <a:rPr lang="en-US" sz="2400" b="1" dirty="0" smtClean="0">
                <a:solidFill>
                  <a:schemeClr val="tx2"/>
                </a:solidFill>
              </a:rPr>
              <a:t>integral and essential part of other priorities</a:t>
            </a:r>
            <a:r>
              <a:rPr lang="sk-SK" sz="2400" dirty="0" smtClean="0">
                <a:solidFill>
                  <a:schemeClr val="bg1">
                    <a:lumMod val="50000"/>
                  </a:schemeClr>
                </a:solidFill>
              </a:rPr>
              <a:t>;</a:t>
            </a: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 from energy, water and environment, to culture and security</a:t>
            </a:r>
            <a:endParaRPr lang="en-US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BlokTextu 3"/>
          <p:cNvSpPr txBox="1"/>
          <p:nvPr/>
        </p:nvSpPr>
        <p:spPr>
          <a:xfrm>
            <a:off x="683568" y="6396521"/>
            <a:ext cx="828092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GB" b="1" dirty="0">
                <a:solidFill>
                  <a:schemeClr val="bg1">
                    <a:lumMod val="50000"/>
                  </a:schemeClr>
                </a:solidFill>
              </a:rPr>
              <a:t>PA7 Steering Group Meeting</a:t>
            </a:r>
            <a:r>
              <a:rPr lang="sk-SK" b="1" dirty="0">
                <a:solidFill>
                  <a:schemeClr val="bg1">
                    <a:lumMod val="50000"/>
                  </a:schemeClr>
                </a:solidFill>
              </a:rPr>
              <a:t>                          3</a:t>
            </a:r>
            <a:r>
              <a:rPr lang="sk-SK" b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sk-SK" b="1" dirty="0" err="1" smtClean="0">
                <a:solidFill>
                  <a:schemeClr val="bg1">
                    <a:lumMod val="50000"/>
                  </a:schemeClr>
                </a:solidFill>
              </a:rPr>
              <a:t>June</a:t>
            </a:r>
            <a:r>
              <a:rPr lang="sk-SK" b="1" dirty="0" smtClean="0">
                <a:solidFill>
                  <a:schemeClr val="bg1">
                    <a:lumMod val="50000"/>
                  </a:schemeClr>
                </a:solidFill>
              </a:rPr>
              <a:t>  2020</a:t>
            </a:r>
            <a:endParaRPr lang="sk-SK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030" name="Picture 6" descr="https://www.panweb.eu/wp-content/uploads/2018/10/Competition-Cooperation.jpg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3525" y="4653136"/>
            <a:ext cx="4971958" cy="1603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bdĺžnik 4"/>
          <p:cNvSpPr/>
          <p:nvPr/>
        </p:nvSpPr>
        <p:spPr>
          <a:xfrm>
            <a:off x="251520" y="6396521"/>
            <a:ext cx="360040" cy="27283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136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72256">
            <a:off x="8418047" y="207108"/>
            <a:ext cx="619164" cy="603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>
          <a:xfrm>
            <a:off x="323528" y="1142143"/>
            <a:ext cx="8229600" cy="4937760"/>
          </a:xfrm>
        </p:spPr>
        <p:txBody>
          <a:bodyPr/>
          <a:lstStyle/>
          <a:p>
            <a:pPr lvl="1"/>
            <a:endParaRPr lang="sk-SK" dirty="0"/>
          </a:p>
          <a:p>
            <a:pPr marL="0" indent="0">
              <a:buNone/>
            </a:pPr>
            <a:endParaRPr lang="sk-SK" sz="2800" dirty="0">
              <a:solidFill>
                <a:schemeClr val="tx2"/>
              </a:solidFill>
            </a:endParaRPr>
          </a:p>
        </p:txBody>
      </p:sp>
      <p:sp>
        <p:nvSpPr>
          <p:cNvPr id="9" name="Nadpis 1"/>
          <p:cNvSpPr txBox="1">
            <a:spLocks/>
          </p:cNvSpPr>
          <p:nvPr/>
        </p:nvSpPr>
        <p:spPr>
          <a:xfrm>
            <a:off x="111054" y="42025"/>
            <a:ext cx="9144000" cy="702568"/>
          </a:xfrm>
          <a:prstGeom prst="rect">
            <a:avLst/>
          </a:prstGeom>
        </p:spPr>
        <p:txBody>
          <a:bodyPr vert="horz" anchor="b" anchorCtr="0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solidFill>
                  <a:srgbClr val="7030A0"/>
                </a:solidFill>
              </a:rPr>
              <a:t>PA7</a:t>
            </a:r>
            <a:r>
              <a:rPr lang="sk-SK" b="1" dirty="0" smtClean="0">
                <a:solidFill>
                  <a:srgbClr val="7030A0"/>
                </a:solidFill>
              </a:rPr>
              <a:t> – </a:t>
            </a:r>
            <a:r>
              <a:rPr lang="sk-SK" b="1" dirty="0" err="1" smtClean="0">
                <a:solidFill>
                  <a:srgbClr val="7030A0"/>
                </a:solidFill>
              </a:rPr>
              <a:t>Actions</a:t>
            </a:r>
            <a:r>
              <a:rPr lang="sk-SK" b="1" dirty="0" smtClean="0">
                <a:solidFill>
                  <a:srgbClr val="7030A0"/>
                </a:solidFill>
              </a:rPr>
              <a:t> </a:t>
            </a:r>
            <a:endParaRPr lang="en-US" dirty="0">
              <a:solidFill>
                <a:srgbClr val="7030A0"/>
              </a:solidFill>
            </a:endParaRP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742165714"/>
              </p:ext>
            </p:extLst>
          </p:nvPr>
        </p:nvGraphicFramePr>
        <p:xfrm>
          <a:off x="107504" y="819200"/>
          <a:ext cx="8903375" cy="55773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Obdĺžnik 6"/>
          <p:cNvSpPr/>
          <p:nvPr/>
        </p:nvSpPr>
        <p:spPr>
          <a:xfrm>
            <a:off x="251520" y="6396521"/>
            <a:ext cx="360040" cy="27283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8" name="BlokTextu 7"/>
          <p:cNvSpPr txBox="1"/>
          <p:nvPr/>
        </p:nvSpPr>
        <p:spPr>
          <a:xfrm>
            <a:off x="683568" y="6396521"/>
            <a:ext cx="828092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GB" b="1" dirty="0">
                <a:solidFill>
                  <a:schemeClr val="bg1">
                    <a:lumMod val="50000"/>
                  </a:schemeClr>
                </a:solidFill>
              </a:rPr>
              <a:t>PA7 Steering Group Meeting</a:t>
            </a:r>
            <a:r>
              <a:rPr lang="sk-SK" b="1" dirty="0">
                <a:solidFill>
                  <a:schemeClr val="bg1">
                    <a:lumMod val="50000"/>
                  </a:schemeClr>
                </a:solidFill>
              </a:rPr>
              <a:t>                          </a:t>
            </a:r>
            <a:r>
              <a:rPr lang="sk-SK" b="1" dirty="0" smtClean="0">
                <a:solidFill>
                  <a:schemeClr val="bg1">
                    <a:lumMod val="50000"/>
                  </a:schemeClr>
                </a:solidFill>
              </a:rPr>
              <a:t>3 </a:t>
            </a:r>
            <a:r>
              <a:rPr lang="sk-SK" b="1" dirty="0" err="1" smtClean="0">
                <a:solidFill>
                  <a:schemeClr val="bg1">
                    <a:lumMod val="50000"/>
                  </a:schemeClr>
                </a:solidFill>
              </a:rPr>
              <a:t>June</a:t>
            </a:r>
            <a:r>
              <a:rPr lang="sk-SK" b="1" dirty="0" smtClean="0">
                <a:solidFill>
                  <a:schemeClr val="bg1">
                    <a:lumMod val="50000"/>
                  </a:schemeClr>
                </a:solidFill>
              </a:rPr>
              <a:t> 2020</a:t>
            </a:r>
            <a:r>
              <a:rPr lang="sk-SK" b="1" dirty="0">
                <a:solidFill>
                  <a:schemeClr val="bg1">
                    <a:lumMod val="50000"/>
                  </a:schemeClr>
                </a:solidFill>
              </a:rPr>
              <a:t> </a:t>
            </a:r>
            <a:endParaRPr lang="sk-SK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AutoShape 2" descr="Image result for number 1 transparent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k-SK"/>
          </a:p>
        </p:txBody>
      </p:sp>
      <p:sp>
        <p:nvSpPr>
          <p:cNvPr id="5" name="Vývojový diagram: spojnica 4"/>
          <p:cNvSpPr/>
          <p:nvPr/>
        </p:nvSpPr>
        <p:spPr>
          <a:xfrm>
            <a:off x="-11032" y="1196752"/>
            <a:ext cx="275965" cy="288032"/>
          </a:xfrm>
          <a:prstGeom prst="flowChartConnector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/>
              <a:t>1</a:t>
            </a:r>
          </a:p>
        </p:txBody>
      </p:sp>
      <p:sp>
        <p:nvSpPr>
          <p:cNvPr id="11" name="Vývojový diagram: spojnica 10"/>
          <p:cNvSpPr/>
          <p:nvPr/>
        </p:nvSpPr>
        <p:spPr>
          <a:xfrm>
            <a:off x="-11031" y="2276872"/>
            <a:ext cx="275965" cy="288032"/>
          </a:xfrm>
          <a:prstGeom prst="flowChartConnector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/>
              <a:t>2</a:t>
            </a:r>
          </a:p>
        </p:txBody>
      </p:sp>
      <p:sp>
        <p:nvSpPr>
          <p:cNvPr id="12" name="Vývojový diagram: spojnica 11"/>
          <p:cNvSpPr/>
          <p:nvPr/>
        </p:nvSpPr>
        <p:spPr>
          <a:xfrm>
            <a:off x="-13893" y="3196285"/>
            <a:ext cx="275965" cy="288032"/>
          </a:xfrm>
          <a:prstGeom prst="flowChartConnector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/>
              <a:t>3</a:t>
            </a:r>
          </a:p>
        </p:txBody>
      </p:sp>
      <p:sp>
        <p:nvSpPr>
          <p:cNvPr id="13" name="Vývojový diagram: spojnica 12"/>
          <p:cNvSpPr/>
          <p:nvPr/>
        </p:nvSpPr>
        <p:spPr>
          <a:xfrm>
            <a:off x="-13893" y="4022576"/>
            <a:ext cx="275965" cy="288032"/>
          </a:xfrm>
          <a:prstGeom prst="flowChartConnector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/>
              <a:t>4</a:t>
            </a:r>
          </a:p>
        </p:txBody>
      </p:sp>
      <p:sp>
        <p:nvSpPr>
          <p:cNvPr id="14" name="Vývojový diagram: spojnica 13"/>
          <p:cNvSpPr/>
          <p:nvPr/>
        </p:nvSpPr>
        <p:spPr>
          <a:xfrm>
            <a:off x="-13893" y="4896997"/>
            <a:ext cx="275965" cy="288032"/>
          </a:xfrm>
          <a:prstGeom prst="flowChartConnector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/>
              <a:t>5</a:t>
            </a:r>
          </a:p>
        </p:txBody>
      </p:sp>
      <p:sp>
        <p:nvSpPr>
          <p:cNvPr id="15" name="Vývojový diagram: spojnica 14"/>
          <p:cNvSpPr/>
          <p:nvPr/>
        </p:nvSpPr>
        <p:spPr>
          <a:xfrm>
            <a:off x="0" y="5806164"/>
            <a:ext cx="275965" cy="288032"/>
          </a:xfrm>
          <a:prstGeom prst="flowChartConnector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/>
              <a:t>6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1864441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b="1" dirty="0" err="1" smtClean="0">
                <a:solidFill>
                  <a:srgbClr val="7030A0"/>
                </a:solidFill>
              </a:rPr>
              <a:t>Strategic</a:t>
            </a:r>
            <a:r>
              <a:rPr lang="sk-SK" b="1" dirty="0" smtClean="0">
                <a:solidFill>
                  <a:srgbClr val="7030A0"/>
                </a:solidFill>
              </a:rPr>
              <a:t> </a:t>
            </a:r>
            <a:r>
              <a:rPr lang="sk-SK" b="1" dirty="0" err="1" smtClean="0">
                <a:solidFill>
                  <a:srgbClr val="7030A0"/>
                </a:solidFill>
              </a:rPr>
              <a:t>priorities</a:t>
            </a:r>
            <a:endParaRPr lang="sk-SK" dirty="0"/>
          </a:p>
        </p:txBody>
      </p:sp>
      <p:sp>
        <p:nvSpPr>
          <p:cNvPr id="3" name="Zástupný objekt pre obsah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en-US" dirty="0" smtClean="0">
                <a:solidFill>
                  <a:schemeClr val="tx2"/>
                </a:solidFill>
              </a:rPr>
              <a:t>1. </a:t>
            </a:r>
            <a:r>
              <a:rPr lang="en-US" dirty="0" smtClean="0"/>
              <a:t>	</a:t>
            </a:r>
            <a:r>
              <a:rPr lang="en-US" dirty="0" smtClean="0">
                <a:solidFill>
                  <a:schemeClr val="tx2"/>
                </a:solidFill>
              </a:rPr>
              <a:t>To promote  inclusiveness of the European Research 	Area  and crossing innovation gap through capacity 	building, promoting research excellence and 	supporting </a:t>
            </a:r>
            <a:r>
              <a:rPr lang="sk-SK" dirty="0" smtClean="0">
                <a:solidFill>
                  <a:schemeClr val="tx2"/>
                </a:solidFill>
              </a:rPr>
              <a:t> </a:t>
            </a:r>
          </a:p>
          <a:p>
            <a:pPr marL="0" indent="0" algn="just">
              <a:buNone/>
            </a:pPr>
            <a:r>
              <a:rPr lang="sk-SK" dirty="0" smtClean="0">
                <a:solidFill>
                  <a:schemeClr val="tx2"/>
                </a:solidFill>
              </a:rPr>
              <a:t>           </a:t>
            </a:r>
            <a:r>
              <a:rPr lang="en-US" dirty="0" smtClean="0">
                <a:solidFill>
                  <a:schemeClr val="tx2"/>
                </a:solidFill>
              </a:rPr>
              <a:t>collaboration in EU R&amp;I </a:t>
            </a:r>
            <a:r>
              <a:rPr lang="en-US" dirty="0" err="1" smtClean="0">
                <a:solidFill>
                  <a:schemeClr val="tx2"/>
                </a:solidFill>
              </a:rPr>
              <a:t>programmes</a:t>
            </a:r>
            <a:endParaRPr lang="en-US" dirty="0" smtClean="0">
              <a:solidFill>
                <a:schemeClr val="tx2"/>
              </a:solidFill>
            </a:endParaRPr>
          </a:p>
          <a:p>
            <a:pPr>
              <a:lnSpc>
                <a:spcPct val="160000"/>
              </a:lnSpc>
            </a:pPr>
            <a:r>
              <a:rPr lang="en-US" dirty="0" smtClean="0">
                <a:solidFill>
                  <a:schemeClr val="tx2"/>
                </a:solidFill>
              </a:rPr>
              <a:t>Areas of cooperation with </a:t>
            </a:r>
            <a:r>
              <a:rPr lang="en-US" b="1" dirty="0" smtClean="0">
                <a:solidFill>
                  <a:schemeClr val="tx2"/>
                </a:solidFill>
              </a:rPr>
              <a:t>PA8 Actions </a:t>
            </a:r>
            <a:r>
              <a:rPr lang="en-US" b="1" dirty="0" err="1" smtClean="0">
                <a:solidFill>
                  <a:schemeClr val="tx2"/>
                </a:solidFill>
              </a:rPr>
              <a:t>Nr</a:t>
            </a:r>
            <a:r>
              <a:rPr lang="en-US" b="1" dirty="0" smtClean="0">
                <a:solidFill>
                  <a:schemeClr val="tx2"/>
                </a:solidFill>
              </a:rPr>
              <a:t>. 1, 2, 3, 5</a:t>
            </a:r>
          </a:p>
          <a:p>
            <a:pPr marL="0" indent="0">
              <a:buNone/>
            </a:pPr>
            <a:r>
              <a:rPr lang="en-US" sz="2000" b="1" dirty="0" smtClean="0">
                <a:solidFill>
                  <a:srgbClr val="7030A0"/>
                </a:solidFill>
              </a:rPr>
              <a:t>Proposed activities:</a:t>
            </a:r>
            <a:endParaRPr lang="en-US" sz="2000" dirty="0" smtClean="0"/>
          </a:p>
          <a:p>
            <a:pPr lvl="4"/>
            <a:r>
              <a:rPr lang="en-US" dirty="0" smtClean="0">
                <a:solidFill>
                  <a:schemeClr val="tx2"/>
                </a:solidFill>
              </a:rPr>
              <a:t>• </a:t>
            </a:r>
            <a:r>
              <a:rPr lang="sk-SK" dirty="0" smtClean="0">
                <a:solidFill>
                  <a:schemeClr val="tx2"/>
                </a:solidFill>
              </a:rPr>
              <a:t>	</a:t>
            </a:r>
            <a:r>
              <a:rPr lang="en-US" dirty="0" smtClean="0">
                <a:solidFill>
                  <a:schemeClr val="tx2"/>
                </a:solidFill>
              </a:rPr>
              <a:t>Continuation of already established platform Danube funding and 	</a:t>
            </a:r>
            <a:r>
              <a:rPr lang="sk-SK" dirty="0" smtClean="0">
                <a:solidFill>
                  <a:schemeClr val="tx2"/>
                </a:solidFill>
              </a:rPr>
              <a:t>       </a:t>
            </a:r>
          </a:p>
          <a:p>
            <a:pPr marL="1143000" lvl="4" indent="0">
              <a:buNone/>
            </a:pPr>
            <a:r>
              <a:rPr lang="sk-SK" dirty="0" smtClean="0">
                <a:solidFill>
                  <a:schemeClr val="tx2"/>
                </a:solidFill>
              </a:rPr>
              <a:t>             </a:t>
            </a:r>
            <a:r>
              <a:rPr lang="en-US" dirty="0" smtClean="0">
                <a:solidFill>
                  <a:schemeClr val="tx2"/>
                </a:solidFill>
              </a:rPr>
              <a:t>coordination network </a:t>
            </a:r>
          </a:p>
          <a:p>
            <a:pPr lvl="4"/>
            <a:r>
              <a:rPr lang="en-US" dirty="0" smtClean="0">
                <a:solidFill>
                  <a:schemeClr val="tx2"/>
                </a:solidFill>
              </a:rPr>
              <a:t>•</a:t>
            </a:r>
            <a:r>
              <a:rPr lang="sk-SK" dirty="0" smtClean="0">
                <a:solidFill>
                  <a:schemeClr val="tx2"/>
                </a:solidFill>
              </a:rPr>
              <a:t> 	</a:t>
            </a:r>
            <a:r>
              <a:rPr lang="en-US" dirty="0" smtClean="0">
                <a:solidFill>
                  <a:schemeClr val="tx2"/>
                </a:solidFill>
              </a:rPr>
              <a:t>Multilateral Danube call to support participation of Danube countries in 	EU Programs </a:t>
            </a:r>
            <a:endParaRPr lang="sk-SK" dirty="0" smtClean="0">
              <a:solidFill>
                <a:schemeClr val="tx2"/>
              </a:solidFill>
            </a:endParaRPr>
          </a:p>
          <a:p>
            <a:pPr lvl="4"/>
            <a:r>
              <a:rPr lang="en-US" dirty="0">
                <a:solidFill>
                  <a:schemeClr val="tx2"/>
                </a:solidFill>
              </a:rPr>
              <a:t>•</a:t>
            </a:r>
            <a:r>
              <a:rPr lang="sk-SK" dirty="0" smtClean="0">
                <a:solidFill>
                  <a:schemeClr val="tx2"/>
                </a:solidFill>
              </a:rPr>
              <a:t> 	</a:t>
            </a:r>
            <a:r>
              <a:rPr lang="en-GB" dirty="0" smtClean="0">
                <a:solidFill>
                  <a:schemeClr val="tx2"/>
                </a:solidFill>
              </a:rPr>
              <a:t>To </a:t>
            </a:r>
            <a:r>
              <a:rPr lang="en-GB" dirty="0">
                <a:solidFill>
                  <a:schemeClr val="tx2"/>
                </a:solidFill>
              </a:rPr>
              <a:t>re-launch a EUREKA Danube Call for Proposals for joint R&amp;D </a:t>
            </a:r>
            <a:r>
              <a:rPr lang="en-GB" dirty="0" smtClean="0">
                <a:solidFill>
                  <a:schemeClr val="tx2"/>
                </a:solidFill>
              </a:rPr>
              <a:t>projects</a:t>
            </a:r>
            <a:endParaRPr lang="sk-SK" dirty="0" smtClean="0">
              <a:solidFill>
                <a:schemeClr val="tx2"/>
              </a:solidFill>
            </a:endParaRPr>
          </a:p>
          <a:p>
            <a:pPr lvl="4"/>
            <a:r>
              <a:rPr lang="en-US" dirty="0">
                <a:solidFill>
                  <a:schemeClr val="tx2"/>
                </a:solidFill>
              </a:rPr>
              <a:t>•</a:t>
            </a:r>
            <a:r>
              <a:rPr lang="sk-SK" dirty="0" smtClean="0">
                <a:solidFill>
                  <a:schemeClr val="tx2"/>
                </a:solidFill>
              </a:rPr>
              <a:t> 	</a:t>
            </a:r>
            <a:r>
              <a:rPr lang="en-US" dirty="0" smtClean="0">
                <a:solidFill>
                  <a:schemeClr val="tx2"/>
                </a:solidFill>
              </a:rPr>
              <a:t>To support COST networks</a:t>
            </a:r>
          </a:p>
          <a:p>
            <a:pPr lvl="4"/>
            <a:r>
              <a:rPr lang="en-US" dirty="0" smtClean="0">
                <a:solidFill>
                  <a:schemeClr val="tx2"/>
                </a:solidFill>
              </a:rPr>
              <a:t>• </a:t>
            </a:r>
            <a:r>
              <a:rPr lang="sk-SK" dirty="0">
                <a:solidFill>
                  <a:schemeClr val="tx2"/>
                </a:solidFill>
              </a:rPr>
              <a:t>	</a:t>
            </a:r>
            <a:r>
              <a:rPr lang="en-US" dirty="0" smtClean="0">
                <a:solidFill>
                  <a:schemeClr val="tx2"/>
                </a:solidFill>
              </a:rPr>
              <a:t>To map the participation of the Danube countries in  H2020 and 	</a:t>
            </a:r>
            <a:r>
              <a:rPr lang="sk-SK" dirty="0" smtClean="0">
                <a:solidFill>
                  <a:schemeClr val="tx2"/>
                </a:solidFill>
              </a:rPr>
              <a:t>   </a:t>
            </a:r>
          </a:p>
          <a:p>
            <a:pPr marL="1143000" lvl="4" indent="0">
              <a:buNone/>
            </a:pPr>
            <a:r>
              <a:rPr lang="sk-SK" dirty="0">
                <a:solidFill>
                  <a:schemeClr val="tx2"/>
                </a:solidFill>
              </a:rPr>
              <a:t> </a:t>
            </a:r>
            <a:r>
              <a:rPr lang="sk-SK" dirty="0" smtClean="0">
                <a:solidFill>
                  <a:schemeClr val="tx2"/>
                </a:solidFill>
              </a:rPr>
              <a:t>             </a:t>
            </a:r>
            <a:r>
              <a:rPr lang="en-US" dirty="0" smtClean="0">
                <a:solidFill>
                  <a:schemeClr val="tx2"/>
                </a:solidFill>
              </a:rPr>
              <a:t>elaborating recommendations for increased participation </a:t>
            </a:r>
          </a:p>
          <a:p>
            <a:pPr lvl="4"/>
            <a:r>
              <a:rPr lang="en-US" dirty="0" smtClean="0">
                <a:solidFill>
                  <a:schemeClr val="tx2"/>
                </a:solidFill>
              </a:rPr>
              <a:t>• 	</a:t>
            </a:r>
            <a:r>
              <a:rPr lang="sk-SK" dirty="0" smtClean="0">
                <a:solidFill>
                  <a:schemeClr val="tx2"/>
                </a:solidFill>
              </a:rPr>
              <a:t>To </a:t>
            </a:r>
            <a:r>
              <a:rPr lang="en-US" dirty="0" smtClean="0">
                <a:solidFill>
                  <a:schemeClr val="tx2"/>
                </a:solidFill>
              </a:rPr>
              <a:t>offer professional advisory support activities and trainings </a:t>
            </a:r>
            <a:endParaRPr lang="sk-SK" dirty="0" smtClean="0">
              <a:solidFill>
                <a:schemeClr val="tx2"/>
              </a:solidFill>
            </a:endParaRPr>
          </a:p>
          <a:p>
            <a:pPr lvl="4"/>
            <a:r>
              <a:rPr lang="en-US" dirty="0" smtClean="0">
                <a:solidFill>
                  <a:schemeClr val="tx2"/>
                </a:solidFill>
              </a:rPr>
              <a:t>• 	To encourage academia in participating in transnational clusters </a:t>
            </a:r>
          </a:p>
          <a:p>
            <a:pPr lvl="4" algn="just"/>
            <a:endParaRPr lang="sk-SK" dirty="0" smtClean="0">
              <a:solidFill>
                <a:schemeClr val="tx2"/>
              </a:solidFill>
            </a:endParaRPr>
          </a:p>
          <a:p>
            <a:pPr lvl="4" algn="just"/>
            <a:endParaRPr lang="sk-SK" dirty="0" smtClean="0">
              <a:solidFill>
                <a:schemeClr val="tx2"/>
              </a:solidFill>
            </a:endParaRPr>
          </a:p>
        </p:txBody>
      </p:sp>
      <p:sp>
        <p:nvSpPr>
          <p:cNvPr id="4" name="BlokTextu 3"/>
          <p:cNvSpPr txBox="1"/>
          <p:nvPr/>
        </p:nvSpPr>
        <p:spPr>
          <a:xfrm>
            <a:off x="683568" y="6396521"/>
            <a:ext cx="828092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GB" b="1" dirty="0">
                <a:solidFill>
                  <a:schemeClr val="bg1">
                    <a:lumMod val="50000"/>
                  </a:schemeClr>
                </a:solidFill>
              </a:rPr>
              <a:t>PA7 Steering Group Meeting</a:t>
            </a:r>
            <a:r>
              <a:rPr lang="sk-SK" b="1" dirty="0">
                <a:solidFill>
                  <a:schemeClr val="bg1">
                    <a:lumMod val="50000"/>
                  </a:schemeClr>
                </a:solidFill>
              </a:rPr>
              <a:t>                          </a:t>
            </a:r>
            <a:r>
              <a:rPr lang="sk-SK" b="1" dirty="0" smtClean="0">
                <a:solidFill>
                  <a:schemeClr val="bg1">
                    <a:lumMod val="50000"/>
                  </a:schemeClr>
                </a:solidFill>
              </a:rPr>
              <a:t>3 </a:t>
            </a:r>
            <a:r>
              <a:rPr lang="sk-SK" b="1" dirty="0" err="1" smtClean="0">
                <a:solidFill>
                  <a:schemeClr val="bg1">
                    <a:lumMod val="50000"/>
                  </a:schemeClr>
                </a:solidFill>
              </a:rPr>
              <a:t>June</a:t>
            </a:r>
            <a:r>
              <a:rPr lang="sk-SK" b="1" dirty="0" smtClean="0">
                <a:solidFill>
                  <a:schemeClr val="bg1">
                    <a:lumMod val="50000"/>
                  </a:schemeClr>
                </a:solidFill>
              </a:rPr>
              <a:t> 2020</a:t>
            </a:r>
            <a:r>
              <a:rPr lang="sk-SK" b="1" dirty="0">
                <a:solidFill>
                  <a:schemeClr val="bg1">
                    <a:lumMod val="50000"/>
                  </a:schemeClr>
                </a:solidFill>
              </a:rPr>
              <a:t> </a:t>
            </a:r>
            <a:endParaRPr lang="sk-SK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2223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b="1" dirty="0" err="1" smtClean="0">
                <a:solidFill>
                  <a:srgbClr val="7030A0"/>
                </a:solidFill>
              </a:rPr>
              <a:t>Strategic</a:t>
            </a:r>
            <a:r>
              <a:rPr lang="sk-SK" b="1" dirty="0" smtClean="0">
                <a:solidFill>
                  <a:srgbClr val="7030A0"/>
                </a:solidFill>
              </a:rPr>
              <a:t> </a:t>
            </a:r>
            <a:r>
              <a:rPr lang="sk-SK" b="1" dirty="0" err="1" smtClean="0">
                <a:solidFill>
                  <a:srgbClr val="7030A0"/>
                </a:solidFill>
              </a:rPr>
              <a:t>priorities</a:t>
            </a:r>
            <a:endParaRPr lang="sk-SK" dirty="0"/>
          </a:p>
        </p:txBody>
      </p:sp>
      <p:sp>
        <p:nvSpPr>
          <p:cNvPr id="3" name="Zástupný objekt pre obsah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sk-SK" dirty="0">
                <a:solidFill>
                  <a:schemeClr val="tx2"/>
                </a:solidFill>
              </a:rPr>
              <a:t>2. </a:t>
            </a:r>
            <a:r>
              <a:rPr lang="sk-SK" dirty="0" smtClean="0">
                <a:solidFill>
                  <a:schemeClr val="tx2"/>
                </a:solidFill>
              </a:rPr>
              <a:t>	</a:t>
            </a:r>
            <a:r>
              <a:rPr lang="en-US" dirty="0" smtClean="0">
                <a:solidFill>
                  <a:schemeClr val="tx2"/>
                </a:solidFill>
              </a:rPr>
              <a:t>Stimulating </a:t>
            </a:r>
            <a:r>
              <a:rPr lang="en-US" dirty="0">
                <a:solidFill>
                  <a:schemeClr val="tx2"/>
                </a:solidFill>
              </a:rPr>
              <a:t>the effective preparation and </a:t>
            </a:r>
            <a:r>
              <a:rPr lang="sk-SK" dirty="0" smtClean="0">
                <a:solidFill>
                  <a:schemeClr val="tx2"/>
                </a:solidFill>
              </a:rPr>
              <a:t>	</a:t>
            </a:r>
            <a:r>
              <a:rPr lang="en-US" dirty="0" smtClean="0">
                <a:solidFill>
                  <a:schemeClr val="tx2"/>
                </a:solidFill>
              </a:rPr>
              <a:t>implementation </a:t>
            </a:r>
            <a:r>
              <a:rPr lang="en-US" dirty="0">
                <a:solidFill>
                  <a:schemeClr val="tx2"/>
                </a:solidFill>
              </a:rPr>
              <a:t>of national and regional Smart </a:t>
            </a:r>
            <a:r>
              <a:rPr lang="sk-SK" dirty="0" smtClean="0">
                <a:solidFill>
                  <a:schemeClr val="tx2"/>
                </a:solidFill>
              </a:rPr>
              <a:t>	</a:t>
            </a:r>
            <a:r>
              <a:rPr lang="en-US" dirty="0" err="1" smtClean="0">
                <a:solidFill>
                  <a:schemeClr val="tx2"/>
                </a:solidFill>
              </a:rPr>
              <a:t>Specialisation</a:t>
            </a:r>
            <a:r>
              <a:rPr lang="en-US" dirty="0" smtClean="0">
                <a:solidFill>
                  <a:schemeClr val="tx2"/>
                </a:solidFill>
              </a:rPr>
              <a:t> Strategies</a:t>
            </a:r>
            <a:endParaRPr lang="sk-SK" dirty="0" smtClean="0">
              <a:solidFill>
                <a:schemeClr val="tx2"/>
              </a:solidFill>
            </a:endParaRPr>
          </a:p>
          <a:p>
            <a:r>
              <a:rPr lang="sk-SK" sz="2800" dirty="0" err="1">
                <a:solidFill>
                  <a:schemeClr val="tx2"/>
                </a:solidFill>
              </a:rPr>
              <a:t>Areas</a:t>
            </a:r>
            <a:r>
              <a:rPr lang="sk-SK" sz="2800" dirty="0">
                <a:solidFill>
                  <a:schemeClr val="tx2"/>
                </a:solidFill>
              </a:rPr>
              <a:t> of </a:t>
            </a:r>
            <a:r>
              <a:rPr lang="sk-SK" sz="2800" dirty="0" err="1" smtClean="0">
                <a:solidFill>
                  <a:schemeClr val="tx2"/>
                </a:solidFill>
              </a:rPr>
              <a:t>complementarity</a:t>
            </a:r>
            <a:r>
              <a:rPr lang="sk-SK" sz="2800" dirty="0" smtClean="0">
                <a:solidFill>
                  <a:schemeClr val="tx2"/>
                </a:solidFill>
              </a:rPr>
              <a:t> </a:t>
            </a:r>
            <a:r>
              <a:rPr lang="sk-SK" sz="2800" dirty="0" err="1">
                <a:solidFill>
                  <a:schemeClr val="tx2"/>
                </a:solidFill>
              </a:rPr>
              <a:t>with</a:t>
            </a:r>
            <a:r>
              <a:rPr lang="sk-SK" sz="2800" dirty="0">
                <a:solidFill>
                  <a:schemeClr val="tx2"/>
                </a:solidFill>
              </a:rPr>
              <a:t> </a:t>
            </a:r>
            <a:r>
              <a:rPr lang="sk-SK" sz="2800" b="1" dirty="0" smtClean="0">
                <a:solidFill>
                  <a:schemeClr val="tx2"/>
                </a:solidFill>
              </a:rPr>
              <a:t>PA8 </a:t>
            </a:r>
            <a:r>
              <a:rPr lang="sk-SK" sz="2800" b="1" dirty="0" err="1">
                <a:solidFill>
                  <a:schemeClr val="tx2"/>
                </a:solidFill>
              </a:rPr>
              <a:t>Actions</a:t>
            </a:r>
            <a:r>
              <a:rPr lang="sk-SK" sz="2800" b="1" dirty="0">
                <a:solidFill>
                  <a:schemeClr val="tx2"/>
                </a:solidFill>
              </a:rPr>
              <a:t> </a:t>
            </a:r>
            <a:r>
              <a:rPr lang="sk-SK" sz="2800" b="1" dirty="0" err="1" smtClean="0">
                <a:solidFill>
                  <a:schemeClr val="tx2"/>
                </a:solidFill>
              </a:rPr>
              <a:t>Nr</a:t>
            </a:r>
            <a:r>
              <a:rPr lang="sk-SK" sz="2800" b="1" dirty="0">
                <a:solidFill>
                  <a:schemeClr val="tx2"/>
                </a:solidFill>
              </a:rPr>
              <a:t>. </a:t>
            </a:r>
            <a:r>
              <a:rPr lang="sk-SK" sz="2800" b="1" dirty="0" smtClean="0">
                <a:solidFill>
                  <a:schemeClr val="tx2"/>
                </a:solidFill>
              </a:rPr>
              <a:t>3</a:t>
            </a:r>
          </a:p>
          <a:p>
            <a:pPr marL="0" indent="0">
              <a:buNone/>
            </a:pPr>
            <a:r>
              <a:rPr lang="sk-SK" sz="2000" b="1" dirty="0" err="1" smtClean="0">
                <a:solidFill>
                  <a:srgbClr val="7030A0"/>
                </a:solidFill>
              </a:rPr>
              <a:t>Proposed</a:t>
            </a:r>
            <a:r>
              <a:rPr lang="sk-SK" sz="2000" b="1" dirty="0" smtClean="0">
                <a:solidFill>
                  <a:srgbClr val="7030A0"/>
                </a:solidFill>
              </a:rPr>
              <a:t> </a:t>
            </a:r>
            <a:r>
              <a:rPr lang="sk-SK" sz="2000" b="1" dirty="0" err="1">
                <a:solidFill>
                  <a:srgbClr val="7030A0"/>
                </a:solidFill>
              </a:rPr>
              <a:t>activities</a:t>
            </a:r>
            <a:r>
              <a:rPr lang="sk-SK" sz="2000" b="1" dirty="0" smtClean="0">
                <a:solidFill>
                  <a:srgbClr val="7030A0"/>
                </a:solidFill>
              </a:rPr>
              <a:t>:</a:t>
            </a:r>
            <a:endParaRPr lang="sk-SK" sz="2000" dirty="0"/>
          </a:p>
          <a:p>
            <a:pPr lvl="4" algn="just"/>
            <a:r>
              <a:rPr lang="en-US" dirty="0">
                <a:solidFill>
                  <a:schemeClr val="tx2"/>
                </a:solidFill>
              </a:rPr>
              <a:t>•	</a:t>
            </a:r>
            <a:r>
              <a:rPr lang="en-GB" dirty="0">
                <a:solidFill>
                  <a:schemeClr val="tx2"/>
                </a:solidFill>
              </a:rPr>
              <a:t>Creating joint platforms, organizing workshops, trainings, providing of </a:t>
            </a:r>
            <a:r>
              <a:rPr lang="sk-SK" dirty="0" smtClean="0">
                <a:solidFill>
                  <a:schemeClr val="tx2"/>
                </a:solidFill>
              </a:rPr>
              <a:t>	</a:t>
            </a:r>
            <a:r>
              <a:rPr lang="en-GB" dirty="0" smtClean="0">
                <a:solidFill>
                  <a:schemeClr val="tx2"/>
                </a:solidFill>
              </a:rPr>
              <a:t>financial </a:t>
            </a:r>
            <a:r>
              <a:rPr lang="en-GB" dirty="0">
                <a:solidFill>
                  <a:schemeClr val="tx2"/>
                </a:solidFill>
              </a:rPr>
              <a:t>support </a:t>
            </a:r>
            <a:endParaRPr lang="sk-SK" dirty="0">
              <a:solidFill>
                <a:schemeClr val="tx2"/>
              </a:solidFill>
            </a:endParaRPr>
          </a:p>
          <a:p>
            <a:pPr lvl="4" algn="just"/>
            <a:r>
              <a:rPr lang="en-US" dirty="0">
                <a:solidFill>
                  <a:schemeClr val="tx2"/>
                </a:solidFill>
              </a:rPr>
              <a:t>•	</a:t>
            </a:r>
            <a:r>
              <a:rPr lang="en-GB" dirty="0">
                <a:solidFill>
                  <a:schemeClr val="tx2"/>
                </a:solidFill>
              </a:rPr>
              <a:t>Mapping the governance concerning the R&amp;I sector at the EU, national and </a:t>
            </a:r>
            <a:r>
              <a:rPr lang="sk-SK" dirty="0" smtClean="0">
                <a:solidFill>
                  <a:schemeClr val="tx2"/>
                </a:solidFill>
              </a:rPr>
              <a:t>	</a:t>
            </a:r>
            <a:r>
              <a:rPr lang="en-GB" dirty="0" smtClean="0">
                <a:solidFill>
                  <a:schemeClr val="tx2"/>
                </a:solidFill>
              </a:rPr>
              <a:t>regional level</a:t>
            </a:r>
            <a:endParaRPr lang="sk-SK" dirty="0">
              <a:solidFill>
                <a:schemeClr val="tx2"/>
              </a:solidFill>
            </a:endParaRPr>
          </a:p>
          <a:p>
            <a:pPr lvl="4"/>
            <a:r>
              <a:rPr lang="en-US" dirty="0">
                <a:solidFill>
                  <a:schemeClr val="tx2"/>
                </a:solidFill>
              </a:rPr>
              <a:t>•	</a:t>
            </a:r>
            <a:r>
              <a:rPr lang="en-GB" dirty="0">
                <a:solidFill>
                  <a:schemeClr val="tx2"/>
                </a:solidFill>
              </a:rPr>
              <a:t>RIS3 in </a:t>
            </a:r>
            <a:r>
              <a:rPr lang="en-GB" dirty="0" err="1">
                <a:solidFill>
                  <a:schemeClr val="tx2"/>
                </a:solidFill>
              </a:rPr>
              <a:t>macroregional</a:t>
            </a:r>
            <a:r>
              <a:rPr lang="en-GB" dirty="0">
                <a:solidFill>
                  <a:schemeClr val="tx2"/>
                </a:solidFill>
              </a:rPr>
              <a:t> strategies: tools to design and monitor integrated </a:t>
            </a:r>
            <a:r>
              <a:rPr lang="sk-SK" dirty="0" smtClean="0">
                <a:solidFill>
                  <a:schemeClr val="tx2"/>
                </a:solidFill>
              </a:rPr>
              <a:t>	</a:t>
            </a:r>
            <a:r>
              <a:rPr lang="en-GB" dirty="0" smtClean="0">
                <a:solidFill>
                  <a:schemeClr val="tx2"/>
                </a:solidFill>
              </a:rPr>
              <a:t>territorial </a:t>
            </a:r>
            <a:r>
              <a:rPr lang="en-GB" dirty="0">
                <a:solidFill>
                  <a:schemeClr val="tx2"/>
                </a:solidFill>
              </a:rPr>
              <a:t>development paths </a:t>
            </a:r>
            <a:endParaRPr lang="sk-SK" dirty="0">
              <a:solidFill>
                <a:schemeClr val="tx2"/>
              </a:solidFill>
            </a:endParaRPr>
          </a:p>
          <a:p>
            <a:pPr lvl="4"/>
            <a:r>
              <a:rPr lang="sk-SK" dirty="0">
                <a:solidFill>
                  <a:schemeClr val="tx2"/>
                </a:solidFill>
              </a:rPr>
              <a:t>•	</a:t>
            </a:r>
            <a:r>
              <a:rPr lang="en-GB" dirty="0">
                <a:solidFill>
                  <a:schemeClr val="tx2"/>
                </a:solidFill>
              </a:rPr>
              <a:t>Perspectives on RIS3s: a classification of topics emerging from automatic </a:t>
            </a:r>
            <a:r>
              <a:rPr lang="sk-SK" dirty="0" smtClean="0">
                <a:solidFill>
                  <a:schemeClr val="tx2"/>
                </a:solidFill>
              </a:rPr>
              <a:t>	</a:t>
            </a:r>
            <a:r>
              <a:rPr lang="en-GB" dirty="0" smtClean="0">
                <a:solidFill>
                  <a:schemeClr val="tx2"/>
                </a:solidFill>
              </a:rPr>
              <a:t>text analysis</a:t>
            </a:r>
            <a:endParaRPr lang="sk-SK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sk-SK" dirty="0" smtClean="0"/>
          </a:p>
        </p:txBody>
      </p:sp>
      <p:sp>
        <p:nvSpPr>
          <p:cNvPr id="4" name="BlokTextu 3"/>
          <p:cNvSpPr txBox="1"/>
          <p:nvPr/>
        </p:nvSpPr>
        <p:spPr>
          <a:xfrm>
            <a:off x="683568" y="6396521"/>
            <a:ext cx="828092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GB" b="1" dirty="0">
                <a:solidFill>
                  <a:schemeClr val="bg1">
                    <a:lumMod val="50000"/>
                  </a:schemeClr>
                </a:solidFill>
              </a:rPr>
              <a:t>PA7 Steering Group Meeting</a:t>
            </a:r>
            <a:r>
              <a:rPr lang="sk-SK" b="1" dirty="0">
                <a:solidFill>
                  <a:schemeClr val="bg1">
                    <a:lumMod val="50000"/>
                  </a:schemeClr>
                </a:solidFill>
              </a:rPr>
              <a:t>                          </a:t>
            </a:r>
            <a:r>
              <a:rPr lang="sk-SK" b="1" dirty="0" smtClean="0">
                <a:solidFill>
                  <a:schemeClr val="bg1">
                    <a:lumMod val="50000"/>
                  </a:schemeClr>
                </a:solidFill>
              </a:rPr>
              <a:t>3 </a:t>
            </a:r>
            <a:r>
              <a:rPr lang="sk-SK" b="1" dirty="0" err="1" smtClean="0">
                <a:solidFill>
                  <a:schemeClr val="bg1">
                    <a:lumMod val="50000"/>
                  </a:schemeClr>
                </a:solidFill>
              </a:rPr>
              <a:t>June</a:t>
            </a:r>
            <a:r>
              <a:rPr lang="sk-SK" b="1" dirty="0" smtClean="0">
                <a:solidFill>
                  <a:schemeClr val="bg1">
                    <a:lumMod val="50000"/>
                  </a:schemeClr>
                </a:solidFill>
              </a:rPr>
              <a:t> 2020</a:t>
            </a:r>
            <a:r>
              <a:rPr lang="sk-SK" b="1" dirty="0">
                <a:solidFill>
                  <a:schemeClr val="bg1">
                    <a:lumMod val="50000"/>
                  </a:schemeClr>
                </a:solidFill>
              </a:rPr>
              <a:t> </a:t>
            </a:r>
            <a:endParaRPr lang="sk-SK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01512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b="1" dirty="0" err="1">
                <a:solidFill>
                  <a:srgbClr val="7030A0"/>
                </a:solidFill>
              </a:rPr>
              <a:t>Strategic</a:t>
            </a:r>
            <a:r>
              <a:rPr lang="sk-SK" b="1" dirty="0">
                <a:solidFill>
                  <a:srgbClr val="7030A0"/>
                </a:solidFill>
              </a:rPr>
              <a:t> </a:t>
            </a:r>
            <a:r>
              <a:rPr lang="sk-SK" b="1" dirty="0" err="1">
                <a:solidFill>
                  <a:srgbClr val="7030A0"/>
                </a:solidFill>
              </a:rPr>
              <a:t>priorities</a:t>
            </a:r>
            <a:endParaRPr lang="sk-SK" dirty="0"/>
          </a:p>
        </p:txBody>
      </p:sp>
      <p:sp>
        <p:nvSpPr>
          <p:cNvPr id="3" name="Zástupný objekt pre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sk-SK" dirty="0">
                <a:solidFill>
                  <a:schemeClr val="tx2"/>
                </a:solidFill>
              </a:rPr>
              <a:t>3. </a:t>
            </a:r>
            <a:r>
              <a:rPr lang="sk-SK" dirty="0" smtClean="0">
                <a:solidFill>
                  <a:schemeClr val="tx2"/>
                </a:solidFill>
              </a:rPr>
              <a:t>	T</a:t>
            </a:r>
            <a:r>
              <a:rPr lang="en-US" dirty="0">
                <a:solidFill>
                  <a:schemeClr val="tx2"/>
                </a:solidFill>
              </a:rPr>
              <a:t>o respond to emerging challenges in the Danube </a:t>
            </a:r>
            <a:r>
              <a:rPr lang="sk-SK" dirty="0" smtClean="0">
                <a:solidFill>
                  <a:schemeClr val="tx2"/>
                </a:solidFill>
              </a:rPr>
              <a:t>	</a:t>
            </a:r>
            <a:r>
              <a:rPr lang="en-US" dirty="0" smtClean="0">
                <a:solidFill>
                  <a:schemeClr val="tx2"/>
                </a:solidFill>
              </a:rPr>
              <a:t>region </a:t>
            </a:r>
            <a:r>
              <a:rPr lang="en-US" dirty="0">
                <a:solidFill>
                  <a:schemeClr val="tx2"/>
                </a:solidFill>
              </a:rPr>
              <a:t>(e.g. COVID -19 crisis and its negative </a:t>
            </a:r>
            <a:r>
              <a:rPr lang="sk-SK" dirty="0" smtClean="0">
                <a:solidFill>
                  <a:schemeClr val="tx2"/>
                </a:solidFill>
              </a:rPr>
              <a:t>	</a:t>
            </a:r>
            <a:r>
              <a:rPr lang="en-US" dirty="0" smtClean="0">
                <a:solidFill>
                  <a:schemeClr val="tx2"/>
                </a:solidFill>
              </a:rPr>
              <a:t>consequences</a:t>
            </a:r>
            <a:r>
              <a:rPr lang="en-US" dirty="0">
                <a:solidFill>
                  <a:schemeClr val="tx2"/>
                </a:solidFill>
              </a:rPr>
              <a:t>) through research, innovation and </a:t>
            </a:r>
            <a:r>
              <a:rPr lang="sk-SK" dirty="0" smtClean="0">
                <a:solidFill>
                  <a:schemeClr val="tx2"/>
                </a:solidFill>
              </a:rPr>
              <a:t>	</a:t>
            </a:r>
            <a:r>
              <a:rPr lang="en-US" dirty="0" smtClean="0">
                <a:solidFill>
                  <a:schemeClr val="tx2"/>
                </a:solidFill>
              </a:rPr>
              <a:t>strengthening </a:t>
            </a:r>
            <a:r>
              <a:rPr lang="en-US" dirty="0">
                <a:solidFill>
                  <a:schemeClr val="tx2"/>
                </a:solidFill>
              </a:rPr>
              <a:t>knowledge society </a:t>
            </a:r>
            <a:endParaRPr lang="sk-SK" dirty="0" smtClean="0">
              <a:solidFill>
                <a:schemeClr val="tx2"/>
              </a:solidFill>
            </a:endParaRPr>
          </a:p>
          <a:p>
            <a:r>
              <a:rPr lang="sk-SK" dirty="0" err="1">
                <a:solidFill>
                  <a:schemeClr val="tx2"/>
                </a:solidFill>
              </a:rPr>
              <a:t>Areas</a:t>
            </a:r>
            <a:r>
              <a:rPr lang="sk-SK" dirty="0">
                <a:solidFill>
                  <a:schemeClr val="tx2"/>
                </a:solidFill>
              </a:rPr>
              <a:t> of </a:t>
            </a:r>
            <a:r>
              <a:rPr lang="sk-SK" dirty="0" err="1" smtClean="0">
                <a:solidFill>
                  <a:schemeClr val="tx2"/>
                </a:solidFill>
              </a:rPr>
              <a:t>complementarity</a:t>
            </a:r>
            <a:r>
              <a:rPr lang="sk-SK" dirty="0" smtClean="0">
                <a:solidFill>
                  <a:schemeClr val="tx2"/>
                </a:solidFill>
              </a:rPr>
              <a:t> </a:t>
            </a:r>
            <a:r>
              <a:rPr lang="sk-SK" dirty="0" err="1">
                <a:solidFill>
                  <a:schemeClr val="tx2"/>
                </a:solidFill>
              </a:rPr>
              <a:t>with</a:t>
            </a:r>
            <a:r>
              <a:rPr lang="sk-SK" dirty="0">
                <a:solidFill>
                  <a:schemeClr val="tx2"/>
                </a:solidFill>
              </a:rPr>
              <a:t> </a:t>
            </a:r>
            <a:r>
              <a:rPr lang="sk-SK" b="1" dirty="0" smtClean="0">
                <a:solidFill>
                  <a:schemeClr val="tx2"/>
                </a:solidFill>
              </a:rPr>
              <a:t>PA8 </a:t>
            </a:r>
            <a:r>
              <a:rPr lang="sk-SK" b="1" dirty="0" err="1" smtClean="0">
                <a:solidFill>
                  <a:schemeClr val="tx2"/>
                </a:solidFill>
              </a:rPr>
              <a:t>Actions</a:t>
            </a:r>
            <a:r>
              <a:rPr lang="sk-SK" b="1" dirty="0" smtClean="0">
                <a:solidFill>
                  <a:schemeClr val="tx2"/>
                </a:solidFill>
              </a:rPr>
              <a:t> </a:t>
            </a:r>
            <a:r>
              <a:rPr lang="sk-SK" b="1" dirty="0" err="1">
                <a:solidFill>
                  <a:schemeClr val="tx2"/>
                </a:solidFill>
              </a:rPr>
              <a:t>Nr</a:t>
            </a:r>
            <a:r>
              <a:rPr lang="sk-SK" b="1" dirty="0">
                <a:solidFill>
                  <a:schemeClr val="tx2"/>
                </a:solidFill>
              </a:rPr>
              <a:t>. </a:t>
            </a:r>
            <a:r>
              <a:rPr lang="sk-SK" b="1" dirty="0" smtClean="0">
                <a:solidFill>
                  <a:schemeClr val="tx2"/>
                </a:solidFill>
              </a:rPr>
              <a:t>4, </a:t>
            </a:r>
            <a:r>
              <a:rPr lang="sk-SK" b="1" dirty="0">
                <a:solidFill>
                  <a:schemeClr val="tx2"/>
                </a:solidFill>
              </a:rPr>
              <a:t>5</a:t>
            </a:r>
          </a:p>
          <a:p>
            <a:pPr marL="0" indent="0">
              <a:buNone/>
            </a:pPr>
            <a:r>
              <a:rPr lang="sk-SK" sz="2000" b="1" dirty="0" err="1" smtClean="0">
                <a:solidFill>
                  <a:srgbClr val="7030A0"/>
                </a:solidFill>
              </a:rPr>
              <a:t>Proposed</a:t>
            </a:r>
            <a:r>
              <a:rPr lang="sk-SK" sz="2000" b="1" dirty="0" smtClean="0">
                <a:solidFill>
                  <a:srgbClr val="7030A0"/>
                </a:solidFill>
              </a:rPr>
              <a:t> </a:t>
            </a:r>
            <a:r>
              <a:rPr lang="sk-SK" sz="2000" b="1" dirty="0" err="1">
                <a:solidFill>
                  <a:srgbClr val="7030A0"/>
                </a:solidFill>
              </a:rPr>
              <a:t>activities</a:t>
            </a:r>
            <a:r>
              <a:rPr lang="sk-SK" sz="2000" b="1" dirty="0" smtClean="0">
                <a:solidFill>
                  <a:srgbClr val="7030A0"/>
                </a:solidFill>
              </a:rPr>
              <a:t>:</a:t>
            </a:r>
            <a:endParaRPr lang="sk-SK" sz="2000" dirty="0" smtClean="0"/>
          </a:p>
          <a:p>
            <a:pPr lvl="4" algn="just"/>
            <a:r>
              <a:rPr lang="en-US" dirty="0" smtClean="0">
                <a:solidFill>
                  <a:schemeClr val="tx2"/>
                </a:solidFill>
              </a:rPr>
              <a:t>•</a:t>
            </a:r>
            <a:r>
              <a:rPr lang="sk-SK" dirty="0" smtClean="0">
                <a:solidFill>
                  <a:schemeClr val="tx2"/>
                </a:solidFill>
              </a:rPr>
              <a:t>     </a:t>
            </a:r>
            <a:r>
              <a:rPr lang="en-US" dirty="0" smtClean="0">
                <a:solidFill>
                  <a:schemeClr val="tx2"/>
                </a:solidFill>
              </a:rPr>
              <a:t>Creation </a:t>
            </a:r>
            <a:r>
              <a:rPr lang="en-US" dirty="0">
                <a:solidFill>
                  <a:schemeClr val="tx2"/>
                </a:solidFill>
              </a:rPr>
              <a:t>of a platform for mapping effectiveness of the  measurements in </a:t>
            </a:r>
            <a:r>
              <a:rPr lang="sk-SK" dirty="0" smtClean="0">
                <a:solidFill>
                  <a:schemeClr val="tx2"/>
                </a:solidFill>
              </a:rPr>
              <a:t>	</a:t>
            </a:r>
            <a:r>
              <a:rPr lang="en-US" dirty="0" smtClean="0">
                <a:solidFill>
                  <a:schemeClr val="tx2"/>
                </a:solidFill>
              </a:rPr>
              <a:t>fight </a:t>
            </a:r>
            <a:r>
              <a:rPr lang="en-US" dirty="0">
                <a:solidFill>
                  <a:schemeClr val="tx2"/>
                </a:solidFill>
              </a:rPr>
              <a:t>against coronavirus in the Danube region</a:t>
            </a:r>
            <a:r>
              <a:rPr lang="en-US" dirty="0" smtClean="0">
                <a:solidFill>
                  <a:schemeClr val="tx2"/>
                </a:solidFill>
              </a:rPr>
              <a:t>,</a:t>
            </a:r>
            <a:endParaRPr lang="sk-SK" dirty="0" smtClean="0">
              <a:solidFill>
                <a:schemeClr val="tx2"/>
              </a:solidFill>
            </a:endParaRPr>
          </a:p>
          <a:p>
            <a:pPr lvl="4" algn="just"/>
            <a:r>
              <a:rPr lang="en-US" dirty="0" smtClean="0">
                <a:solidFill>
                  <a:schemeClr val="tx2"/>
                </a:solidFill>
              </a:rPr>
              <a:t>•</a:t>
            </a:r>
            <a:r>
              <a:rPr lang="sk-SK" dirty="0" smtClean="0">
                <a:solidFill>
                  <a:schemeClr val="tx2"/>
                </a:solidFill>
              </a:rPr>
              <a:t>       To </a:t>
            </a:r>
            <a:r>
              <a:rPr lang="sk-SK" dirty="0" err="1" smtClean="0">
                <a:solidFill>
                  <a:schemeClr val="tx2"/>
                </a:solidFill>
              </a:rPr>
              <a:t>propose</a:t>
            </a:r>
            <a:r>
              <a:rPr lang="sk-SK" dirty="0" smtClean="0">
                <a:solidFill>
                  <a:schemeClr val="tx2"/>
                </a:solidFill>
              </a:rPr>
              <a:t> </a:t>
            </a:r>
            <a:r>
              <a:rPr lang="en-US" dirty="0" smtClean="0">
                <a:solidFill>
                  <a:schemeClr val="tx2"/>
                </a:solidFill>
              </a:rPr>
              <a:t>recommendations </a:t>
            </a:r>
            <a:r>
              <a:rPr lang="en-US" dirty="0">
                <a:solidFill>
                  <a:schemeClr val="tx2"/>
                </a:solidFill>
              </a:rPr>
              <a:t>for the possible second </a:t>
            </a:r>
            <a:r>
              <a:rPr lang="en-US" dirty="0" smtClean="0">
                <a:solidFill>
                  <a:schemeClr val="tx2"/>
                </a:solidFill>
              </a:rPr>
              <a:t>wave  </a:t>
            </a:r>
            <a:r>
              <a:rPr lang="en-US" dirty="0">
                <a:solidFill>
                  <a:schemeClr val="tx2"/>
                </a:solidFill>
              </a:rPr>
              <a:t>of COVID-19 </a:t>
            </a:r>
            <a:endParaRPr lang="sk-SK" dirty="0" smtClean="0">
              <a:solidFill>
                <a:schemeClr val="tx2"/>
              </a:solidFill>
            </a:endParaRPr>
          </a:p>
          <a:p>
            <a:pPr marL="1143000" lvl="4" indent="0" algn="just">
              <a:buNone/>
            </a:pPr>
            <a:r>
              <a:rPr lang="sk-SK" dirty="0" smtClean="0">
                <a:solidFill>
                  <a:schemeClr val="tx2"/>
                </a:solidFill>
              </a:rPr>
              <a:t>            </a:t>
            </a:r>
            <a:r>
              <a:rPr lang="en-US" dirty="0" smtClean="0">
                <a:solidFill>
                  <a:schemeClr val="tx2"/>
                </a:solidFill>
              </a:rPr>
              <a:t>and </a:t>
            </a:r>
            <a:r>
              <a:rPr lang="en-US" dirty="0">
                <a:solidFill>
                  <a:schemeClr val="tx2"/>
                </a:solidFill>
              </a:rPr>
              <a:t>other </a:t>
            </a:r>
            <a:r>
              <a:rPr lang="sk-SK" dirty="0" smtClean="0">
                <a:solidFill>
                  <a:schemeClr val="tx2"/>
                </a:solidFill>
              </a:rPr>
              <a:t>	</a:t>
            </a:r>
            <a:r>
              <a:rPr lang="en-US" dirty="0" smtClean="0">
                <a:solidFill>
                  <a:schemeClr val="tx2"/>
                </a:solidFill>
              </a:rPr>
              <a:t>kinds </a:t>
            </a:r>
            <a:r>
              <a:rPr lang="en-US" dirty="0">
                <a:solidFill>
                  <a:schemeClr val="tx2"/>
                </a:solidFill>
              </a:rPr>
              <a:t>of crises </a:t>
            </a:r>
          </a:p>
          <a:p>
            <a:pPr lvl="4" algn="just"/>
            <a:r>
              <a:rPr lang="en-US" dirty="0">
                <a:solidFill>
                  <a:schemeClr val="tx2"/>
                </a:solidFill>
              </a:rPr>
              <a:t>•	Supporting project proposals in the field of health, new technologies and </a:t>
            </a:r>
            <a:r>
              <a:rPr lang="sk-SK" dirty="0" smtClean="0">
                <a:solidFill>
                  <a:schemeClr val="tx2"/>
                </a:solidFill>
              </a:rPr>
              <a:t>	</a:t>
            </a:r>
            <a:r>
              <a:rPr lang="en-US" dirty="0" smtClean="0">
                <a:solidFill>
                  <a:schemeClr val="tx2"/>
                </a:solidFill>
              </a:rPr>
              <a:t>social </a:t>
            </a:r>
            <a:r>
              <a:rPr lang="en-US" dirty="0">
                <a:solidFill>
                  <a:schemeClr val="tx2"/>
                </a:solidFill>
              </a:rPr>
              <a:t>and economic </a:t>
            </a:r>
            <a:r>
              <a:rPr lang="en-US" dirty="0" smtClean="0">
                <a:solidFill>
                  <a:schemeClr val="tx2"/>
                </a:solidFill>
              </a:rPr>
              <a:t>recovery</a:t>
            </a:r>
            <a:endParaRPr lang="sk-SK" dirty="0" smtClean="0">
              <a:solidFill>
                <a:schemeClr val="tx2"/>
              </a:solidFill>
            </a:endParaRPr>
          </a:p>
          <a:p>
            <a:pPr lvl="4" algn="just"/>
            <a:r>
              <a:rPr lang="en-US" dirty="0" smtClean="0">
                <a:solidFill>
                  <a:schemeClr val="tx2"/>
                </a:solidFill>
              </a:rPr>
              <a:t>•</a:t>
            </a:r>
            <a:r>
              <a:rPr lang="sk-SK" dirty="0" smtClean="0">
                <a:solidFill>
                  <a:schemeClr val="tx2"/>
                </a:solidFill>
              </a:rPr>
              <a:t>       To </a:t>
            </a:r>
            <a:r>
              <a:rPr lang="sk-SK" dirty="0" err="1" smtClean="0">
                <a:solidFill>
                  <a:schemeClr val="tx2"/>
                </a:solidFill>
              </a:rPr>
              <a:t>promote</a:t>
            </a:r>
            <a:r>
              <a:rPr lang="sk-SK" dirty="0" smtClean="0">
                <a:solidFill>
                  <a:schemeClr val="tx2"/>
                </a:solidFill>
              </a:rPr>
              <a:t> </a:t>
            </a:r>
            <a:r>
              <a:rPr lang="en-US" dirty="0" smtClean="0">
                <a:solidFill>
                  <a:schemeClr val="tx2"/>
                </a:solidFill>
              </a:rPr>
              <a:t>Application of Artificial Intelligence and digitization in order to </a:t>
            </a:r>
            <a:r>
              <a:rPr lang="sk-SK" dirty="0" smtClean="0">
                <a:solidFill>
                  <a:schemeClr val="tx2"/>
                </a:solidFill>
              </a:rPr>
              <a:t> </a:t>
            </a:r>
          </a:p>
          <a:p>
            <a:pPr marL="1143000" lvl="4" indent="0" algn="just">
              <a:buNone/>
            </a:pPr>
            <a:r>
              <a:rPr lang="sk-SK" dirty="0" smtClean="0">
                <a:solidFill>
                  <a:schemeClr val="tx2"/>
                </a:solidFill>
              </a:rPr>
              <a:t>            </a:t>
            </a:r>
            <a:r>
              <a:rPr lang="en-US" dirty="0" smtClean="0">
                <a:solidFill>
                  <a:schemeClr val="tx2"/>
                </a:solidFill>
              </a:rPr>
              <a:t>develop new innovated technologies 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4" name="BlokTextu 3"/>
          <p:cNvSpPr txBox="1"/>
          <p:nvPr/>
        </p:nvSpPr>
        <p:spPr>
          <a:xfrm>
            <a:off x="683568" y="6396521"/>
            <a:ext cx="828092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GB" b="1" dirty="0">
                <a:solidFill>
                  <a:schemeClr val="bg1">
                    <a:lumMod val="50000"/>
                  </a:schemeClr>
                </a:solidFill>
              </a:rPr>
              <a:t>PA7 Steering Group Meeting</a:t>
            </a:r>
            <a:r>
              <a:rPr lang="sk-SK" b="1" dirty="0">
                <a:solidFill>
                  <a:schemeClr val="bg1">
                    <a:lumMod val="50000"/>
                  </a:schemeClr>
                </a:solidFill>
              </a:rPr>
              <a:t>                          </a:t>
            </a:r>
            <a:r>
              <a:rPr lang="sk-SK" b="1" dirty="0" smtClean="0">
                <a:solidFill>
                  <a:schemeClr val="bg1">
                    <a:lumMod val="50000"/>
                  </a:schemeClr>
                </a:solidFill>
              </a:rPr>
              <a:t>3 </a:t>
            </a:r>
            <a:r>
              <a:rPr lang="sk-SK" b="1" dirty="0" err="1" smtClean="0">
                <a:solidFill>
                  <a:schemeClr val="bg1">
                    <a:lumMod val="50000"/>
                  </a:schemeClr>
                </a:solidFill>
              </a:rPr>
              <a:t>June</a:t>
            </a:r>
            <a:r>
              <a:rPr lang="sk-SK" b="1" dirty="0" smtClean="0">
                <a:solidFill>
                  <a:schemeClr val="bg1">
                    <a:lumMod val="50000"/>
                  </a:schemeClr>
                </a:solidFill>
              </a:rPr>
              <a:t> 2020</a:t>
            </a:r>
            <a:r>
              <a:rPr lang="sk-SK" b="1" dirty="0">
                <a:solidFill>
                  <a:schemeClr val="bg1">
                    <a:lumMod val="50000"/>
                  </a:schemeClr>
                </a:solidFill>
              </a:rPr>
              <a:t> </a:t>
            </a:r>
            <a:endParaRPr lang="sk-SK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54914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ĺžnik 3"/>
          <p:cNvSpPr/>
          <p:nvPr/>
        </p:nvSpPr>
        <p:spPr>
          <a:xfrm>
            <a:off x="310791" y="6258211"/>
            <a:ext cx="8496944" cy="57115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>
          <a:xfrm>
            <a:off x="337244" y="1681572"/>
            <a:ext cx="8820472" cy="201018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sk-SK" u="sng" dirty="0"/>
          </a:p>
          <a:p>
            <a:pPr marL="0" indent="0">
              <a:buNone/>
            </a:pPr>
            <a:r>
              <a:rPr lang="sk-SK" sz="2400" dirty="0" smtClean="0">
                <a:solidFill>
                  <a:srgbClr val="0070C0"/>
                </a:solidFill>
              </a:rPr>
              <a:t>                                lubica.pitlova@minedu.sk</a:t>
            </a:r>
            <a:r>
              <a:rPr lang="sk-SK" sz="2400" dirty="0">
                <a:solidFill>
                  <a:srgbClr val="0070C0"/>
                </a:solidFill>
              </a:rPr>
              <a:t>		</a:t>
            </a:r>
            <a:r>
              <a:rPr lang="en-US" sz="2400" dirty="0">
                <a:solidFill>
                  <a:srgbClr val="0070C0"/>
                </a:solidFill>
              </a:rPr>
              <a:t>     </a:t>
            </a:r>
            <a:endParaRPr lang="en-GB" dirty="0"/>
          </a:p>
        </p:txBody>
      </p:sp>
      <p:pic>
        <p:nvPicPr>
          <p:cNvPr id="7" name="Picture 2" descr="C:\Users\Blaskó\Desktop\4da56c6e4199ee90672a68bb2f18884f-Browser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902" y="4102340"/>
            <a:ext cx="453097" cy="453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C:\Users\Blaskó\Desktop\square-facebook-51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902" y="4731229"/>
            <a:ext cx="449586" cy="449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bdĺžnik 5"/>
          <p:cNvSpPr/>
          <p:nvPr/>
        </p:nvSpPr>
        <p:spPr>
          <a:xfrm>
            <a:off x="310791" y="908720"/>
            <a:ext cx="8496944" cy="4320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10" name="Picture 2" descr="Image result for thank you for attention icon"/>
          <p:cNvPicPr>
            <a:picLocks noChangeAspect="1" noChangeArrowheads="1"/>
          </p:cNvPicPr>
          <p:nvPr/>
        </p:nvPicPr>
        <p:blipFill rotWithShape="1"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0523" b="33058"/>
          <a:stretch/>
        </p:blipFill>
        <p:spPr bwMode="auto">
          <a:xfrm>
            <a:off x="1207554" y="200330"/>
            <a:ext cx="6768751" cy="1848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AutoShape 4" descr="Image result for arrow ic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k-SK"/>
          </a:p>
        </p:txBody>
      </p:sp>
      <p:sp>
        <p:nvSpPr>
          <p:cNvPr id="13" name="Obdĺžnik 12"/>
          <p:cNvSpPr/>
          <p:nvPr/>
        </p:nvSpPr>
        <p:spPr>
          <a:xfrm>
            <a:off x="1583152" y="3838355"/>
            <a:ext cx="617964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GB" sz="3600" b="1" cap="none" spc="0" dirty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For more information:</a:t>
            </a:r>
            <a:endParaRPr lang="sk-SK" sz="3600" b="1" cap="none" spc="0" dirty="0">
              <a:ln w="1905"/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621" b="56590"/>
          <a:stretch/>
        </p:blipFill>
        <p:spPr bwMode="auto">
          <a:xfrm>
            <a:off x="773902" y="5376272"/>
            <a:ext cx="554335" cy="513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Obdĺžnik 13"/>
          <p:cNvSpPr/>
          <p:nvPr/>
        </p:nvSpPr>
        <p:spPr>
          <a:xfrm>
            <a:off x="1469440" y="1743630"/>
            <a:ext cx="617964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sk-SK" sz="3600" b="1" cap="none" spc="0" dirty="0" err="1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Contact</a:t>
            </a:r>
            <a:r>
              <a:rPr lang="sk-SK" sz="3600" b="1" cap="none" spc="0" dirty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sk-SK" sz="3600" b="1" cap="none" spc="0" dirty="0" err="1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details</a:t>
            </a:r>
            <a:r>
              <a:rPr lang="sk-SK" sz="3600" b="1" cap="none" spc="0" dirty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:</a:t>
            </a:r>
          </a:p>
        </p:txBody>
      </p:sp>
      <p:sp>
        <p:nvSpPr>
          <p:cNvPr id="15" name="Zástupný symbol obsahu 2"/>
          <p:cNvSpPr txBox="1">
            <a:spLocks/>
          </p:cNvSpPr>
          <p:nvPr/>
        </p:nvSpPr>
        <p:spPr>
          <a:xfrm>
            <a:off x="1682635" y="4190355"/>
            <a:ext cx="6336704" cy="2010186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/>
              <a:buNone/>
            </a:pPr>
            <a:endParaRPr lang="en-GB" dirty="0"/>
          </a:p>
          <a:p>
            <a:pPr marL="0" indent="0" algn="ctr">
              <a:buNone/>
            </a:pPr>
            <a:r>
              <a:rPr lang="sk-SK" dirty="0">
                <a:solidFill>
                  <a:srgbClr val="0070C0"/>
                </a:solidFill>
              </a:rPr>
              <a:t>www.danubeknowledgesociety.eu</a:t>
            </a:r>
          </a:p>
          <a:p>
            <a:pPr marL="0" indent="0" algn="ctr">
              <a:buNone/>
            </a:pPr>
            <a:r>
              <a:rPr lang="sk-SK" dirty="0">
                <a:solidFill>
                  <a:srgbClr val="0070C0"/>
                </a:solidFill>
              </a:rPr>
              <a:t>f</a:t>
            </a:r>
            <a:r>
              <a:rPr lang="en-GB" dirty="0">
                <a:solidFill>
                  <a:srgbClr val="0070C0"/>
                </a:solidFill>
              </a:rPr>
              <a:t>acebook.com/</a:t>
            </a:r>
            <a:r>
              <a:rPr lang="en-GB" dirty="0" err="1">
                <a:solidFill>
                  <a:srgbClr val="0070C0"/>
                </a:solidFill>
              </a:rPr>
              <a:t>DanubeKnowledgeSociety</a:t>
            </a:r>
            <a:endParaRPr lang="sk-SK" dirty="0">
              <a:solidFill>
                <a:srgbClr val="0070C0"/>
              </a:solidFill>
            </a:endParaRPr>
          </a:p>
          <a:p>
            <a:pPr marL="0" lvl="1" indent="0" algn="ctr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2600" dirty="0">
                <a:solidFill>
                  <a:srgbClr val="0070C0"/>
                </a:solidFill>
              </a:rPr>
              <a:t>#</a:t>
            </a:r>
            <a:r>
              <a:rPr lang="sk-SK" sz="2600" dirty="0" err="1">
                <a:solidFill>
                  <a:srgbClr val="0070C0"/>
                </a:solidFill>
              </a:rPr>
              <a:t>DanubeKnowledgeSociety</a:t>
            </a:r>
            <a:r>
              <a:rPr lang="en-US" sz="2600" dirty="0">
                <a:solidFill>
                  <a:srgbClr val="0070C0"/>
                </a:solidFill>
              </a:rPr>
              <a:t> </a:t>
            </a:r>
            <a:r>
              <a:rPr lang="sk-SK" sz="2600" dirty="0">
                <a:solidFill>
                  <a:srgbClr val="0070C0"/>
                </a:solidFill>
              </a:rPr>
              <a:t> </a:t>
            </a:r>
            <a:endParaRPr lang="sk-SK" sz="2600" dirty="0" smtClean="0">
              <a:solidFill>
                <a:srgbClr val="0070C0"/>
              </a:solidFill>
            </a:endParaRPr>
          </a:p>
          <a:p>
            <a:pPr marL="0" lvl="1" indent="0" algn="ctr">
              <a:spcBef>
                <a:spcPts val="600"/>
              </a:spcBef>
              <a:buClr>
                <a:schemeClr val="accent1"/>
              </a:buClr>
              <a:buNone/>
            </a:pPr>
            <a:r>
              <a:rPr lang="sk-SK" dirty="0">
                <a:solidFill>
                  <a:srgbClr val="0070C0"/>
                </a:solidFill>
              </a:rPr>
              <a:t>@</a:t>
            </a:r>
            <a:r>
              <a:rPr lang="sk-SK" dirty="0" err="1">
                <a:solidFill>
                  <a:srgbClr val="0070C0"/>
                </a:solidFill>
              </a:rPr>
              <a:t>EUSDR_knowledge</a:t>
            </a:r>
            <a:endParaRPr lang="en-GB" sz="2600" dirty="0">
              <a:solidFill>
                <a:srgbClr val="0070C0"/>
              </a:solidFill>
            </a:endParaRPr>
          </a:p>
          <a:p>
            <a:pPr marL="0" indent="0">
              <a:buFont typeface="Wingdings 3"/>
              <a:buNone/>
            </a:pPr>
            <a:endParaRPr lang="sk-SK" u="sng" dirty="0"/>
          </a:p>
          <a:p>
            <a:pPr marL="0" indent="0" algn="ctr">
              <a:buFont typeface="Wingdings 3"/>
              <a:buNone/>
            </a:pPr>
            <a:endParaRPr lang="sk-SK" u="sng" dirty="0">
              <a:solidFill>
                <a:srgbClr val="7030A0"/>
              </a:solidFill>
            </a:endParaRPr>
          </a:p>
          <a:p>
            <a:pPr marL="0" indent="0" algn="ctr">
              <a:buFont typeface="Wingdings 3"/>
              <a:buNone/>
            </a:pPr>
            <a:endParaRPr lang="sk-SK" u="sng" dirty="0">
              <a:solidFill>
                <a:srgbClr val="7030A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sk-SK" b="1" dirty="0">
              <a:solidFill>
                <a:srgbClr val="0E4194"/>
              </a:solidFill>
            </a:endParaRPr>
          </a:p>
          <a:p>
            <a:pPr marL="457200" lvl="1" indent="0" algn="ctr">
              <a:lnSpc>
                <a:spcPct val="150000"/>
              </a:lnSpc>
              <a:buClr>
                <a:srgbClr val="0E4194"/>
              </a:buClr>
              <a:buSzPct val="25000"/>
              <a:buFont typeface="Wingdings 3"/>
              <a:buNone/>
            </a:pPr>
            <a:endParaRPr lang="en-GB" dirty="0">
              <a:solidFill>
                <a:srgbClr val="7030A0"/>
              </a:solidFill>
            </a:endParaRPr>
          </a:p>
          <a:p>
            <a:pPr marL="0" indent="0">
              <a:buFont typeface="Wingdings 3"/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2" name="AutoShape 2" descr="Image result for number 1 transparent background"/>
          <p:cNvSpPr>
            <a:spLocks noChangeAspect="1" noChangeArrowheads="1"/>
          </p:cNvSpPr>
          <p:nvPr/>
        </p:nvSpPr>
        <p:spPr bwMode="auto">
          <a:xfrm>
            <a:off x="1483073" y="573699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k-SK"/>
          </a:p>
        </p:txBody>
      </p:sp>
      <p:sp>
        <p:nvSpPr>
          <p:cNvPr id="5" name="AutoShape 2" descr="data:image/png;base64,iVBORw0KGgoAAAANSUhEUgAAAJcAAACXCAMAAAAvQTlLAAAAXVBMVEUdofL///8AnfIAmvEUn/IAmPHw+P72+/7g8P37/v9LrvSt1/mazvjr9f5it/XK5fvZ7fx3v/bU6vw0p/O+4Pu22/qRyvfF4vttu/Wm1PmGxvd9wvY/qvMAk/FXs/TIycWmAAAEZElEQVR4nO2b6Y6zOgyGg2OWpuxbgTLc/2We0O2jA4WEhI6O5OfHSJU64cU4bxyTMkYQBEEQBEEQBEEQBEEQBPENEBFA/sG/FjIFeDFcu7ruMsFc+Gs1DxBYnUe+M3Lyoku2FLSvhxEhLp13vLPg71+CIuxNrqH/L8BK35nhhfBvLEReRwFfGWSLuNBVxq+nuaqRIL6nmZwMIpTKY4OswzThWsKQt8uqJH7D2ThFm8STn1KD/MLGcSqd20L8nVlvhEVcX+7hPDUGungiR2g18oCf12Q5p+CVeZVBdqHwbnepfGcQrsqaJpuJS0D3CL+r9n0UH1J+hi9uunaKw+dTaRVzLFCU5QkYVwSR7dPFkudApatwa1gryooEB87jMrruDFj0GiovNkOGk6+vcaqgiLtxWqrmx+xCE9+O+q0JBJlatNIqv0/LfJeqUdfbbdYbEeOpmq4n+e60Z+/Tq8I1Zdh7WrI8sdcqkP26kvToz2M9TUWRoDdwsNm8T9jH5RI/L4yL0TJZtS/zAduPE3Phyx/JtcuUKbAUgqDmsDhori4rMZIly4nFdcULi7kyVDZ7xw9NKkK24pRBW/xeALBQc1XJxVDWatmSZz2fZppGvC7GOw4QK8NHZcdcqe15FeX8Ssx3QlCtXyJoG1Egv21fVyvVKebxkhXVwtbmHS+9nLumZz/KNaEFXYyr1i7OSbUmdEobO1rUsCVFKlNd42qIhWaZsE1rqAt7IV0KemVjUiQ0bKPg4JTD2Jix/Civprp6OUh6vvZFqZzTCvgmO9qbruKxNfYjm7r2F4QvlJcWHQLjBqK6heuQ79sFTQBlU9VBp9/xIV5CbyuhRmxu99y+2TuOWa16Axr7snIbzWm0vggZr0J3XcsVvgGnzEp/nG8UhtpEhQ1ZzLq3lsYucce2V1hwiYewYbOU1sCzpEoCg8VHqdoRVQHtFWD+YPXVGnSWkiyx/MYPitBKlpm8E5oxvjxEF69lamqyqSWTeJANfVEU/dW4nN7bF1+G63Tc1tjd6V0G17onOjS2sz7ZvqYCid3sGqsKG5PRt7YEvVh5CauOeV0/B817Ad4R5xLMqwqj98afgdhQ1/mgMycQG0UsOOwoDAiDHLNcR7yBuP6yf43mgLn4D2h2FmLnQ2XJkP0M1Y6neVTOT5VB37S5p1VYpN85/oXc/dGxMxvteiXAPWvEK/3SATSETCfFrLxEUFDl9lqdgeQrpx4RhJ6HhXqnx/YBblzpFWL14bKAMxFq7ruj32cdrYBPgLucNedct2atto/07KHJ4kESZ12b7CglguygZzgkOu8UvxQsNtp6vLu5mh+SWU+AXXeVXEF2sMXLnG90exJ+HsMXvBRYo+Pvp6qBLx0eR2BdqjQhvbxjy0d3jlIGor5s2JdXduLDgaJjpbEhTKKlgtCPgkst2J/9LkH6Poqma6skD6LI86IgTcpzeI174N9I9RVev9jA24fbWvXHkgiCIAiCIAiCIAiCIAjif8d/KlY0EgRk7OkAAAAASUVORK5CYII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k-SK"/>
          </a:p>
        </p:txBody>
      </p:sp>
      <p:pic>
        <p:nvPicPr>
          <p:cNvPr id="1028" name="Picture 4" descr="Twitter nefunguje? Aktuálne problémy a výpadky | Downdetector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922" y="5970811"/>
            <a:ext cx="601315" cy="517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925478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ôvod">
  <a:themeElements>
    <a:clrScheme name="Pôvod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Pôvod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ôvod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471</TotalTime>
  <Words>228</Words>
  <Application>Microsoft Office PowerPoint</Application>
  <PresentationFormat>Prezentácia na obrazovke (4:3)</PresentationFormat>
  <Paragraphs>75</Paragraphs>
  <Slides>7</Slides>
  <Notes>1</Notes>
  <HiddenSlides>0</HiddenSlides>
  <MMClips>0</MMClips>
  <ScaleCrop>false</ScaleCrop>
  <HeadingPairs>
    <vt:vector size="4" baseType="variant">
      <vt:variant>
        <vt:lpstr>Motív</vt:lpstr>
      </vt:variant>
      <vt:variant>
        <vt:i4>1</vt:i4>
      </vt:variant>
      <vt:variant>
        <vt:lpstr>Nadpisy snímok</vt:lpstr>
      </vt:variant>
      <vt:variant>
        <vt:i4>7</vt:i4>
      </vt:variant>
    </vt:vector>
  </HeadingPairs>
  <TitlesOfParts>
    <vt:vector size="8" baseType="lpstr">
      <vt:lpstr>Pôvod</vt:lpstr>
      <vt:lpstr>3 June 2020                           Online</vt:lpstr>
      <vt:lpstr>PA7 „Knowledge Society“ approach  towards the EUSDR Action Plan</vt:lpstr>
      <vt:lpstr>Prezentácia programu PowerPoint</vt:lpstr>
      <vt:lpstr>Strategic priorities</vt:lpstr>
      <vt:lpstr>Strategic priorities</vt:lpstr>
      <vt:lpstr>Strategic priorities</vt:lpstr>
      <vt:lpstr>Prezentácia programu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Up-date of PA7 Tagets discussion</dc:title>
  <dc:creator>Szüdi Jaroslava</dc:creator>
  <cp:lastModifiedBy>Ľubica Pitlová</cp:lastModifiedBy>
  <cp:revision>460</cp:revision>
  <cp:lastPrinted>2019-01-21T15:16:01Z</cp:lastPrinted>
  <dcterms:created xsi:type="dcterms:W3CDTF">2015-12-01T15:20:12Z</dcterms:created>
  <dcterms:modified xsi:type="dcterms:W3CDTF">2020-06-02T07:36:33Z</dcterms:modified>
</cp:coreProperties>
</file>